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5" r:id="rId1"/>
    <p:sldMasterId id="2147484229" r:id="rId2"/>
  </p:sldMasterIdLst>
  <p:sldIdLst>
    <p:sldId id="256" r:id="rId3"/>
    <p:sldId id="257" r:id="rId4"/>
    <p:sldId id="261" r:id="rId5"/>
    <p:sldId id="258" r:id="rId6"/>
    <p:sldId id="259" r:id="rId7"/>
    <p:sldId id="260" r:id="rId8"/>
    <p:sldId id="263" r:id="rId9"/>
    <p:sldId id="262" r:id="rId10"/>
    <p:sldId id="264" r:id="rId11"/>
    <p:sldId id="265" r:id="rId12"/>
    <p:sldId id="270" r:id="rId13"/>
    <p:sldId id="273" r:id="rId14"/>
    <p:sldId id="272" r:id="rId15"/>
    <p:sldId id="276" r:id="rId16"/>
    <p:sldId id="274" r:id="rId17"/>
    <p:sldId id="275" r:id="rId18"/>
    <p:sldId id="266" r:id="rId19"/>
    <p:sldId id="267" r:id="rId20"/>
    <p:sldId id="268" r:id="rId21"/>
    <p:sldId id="269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KNN</a:t>
            </a:r>
            <a:r>
              <a:rPr lang="en-US" baseline="0"/>
              <a:t> for protein protein interaction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3_neighbours</c:v>
                </c:pt>
              </c:strCache>
            </c:strRef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6"/>
              </a:solidFill>
              <a:ln>
                <a:noFill/>
              </a:ln>
              <a:effectLst/>
            </c:spPr>
          </c:marker>
          <c:dLbls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400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34.04</c:v>
                </c:pt>
                <c:pt idx="1">
                  <c:v>33.33</c:v>
                </c:pt>
                <c:pt idx="2">
                  <c:v>34.99</c:v>
                </c:pt>
                <c:pt idx="3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22-4ED6-8FD7-217CD86AFA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2_neighbours2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dLbls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400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51.77</c:v>
                </c:pt>
                <c:pt idx="1">
                  <c:v>57.41</c:v>
                </c:pt>
                <c:pt idx="2">
                  <c:v>50.65</c:v>
                </c:pt>
                <c:pt idx="3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122-4ED6-8FD7-217CD86AFA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1_neighbour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4"/>
              </a:solidFill>
              <a:ln>
                <a:noFill/>
              </a:ln>
              <a:effectLst/>
            </c:spPr>
          </c:marker>
          <c:dLbls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200</c:v>
                </c:pt>
                <c:pt idx="3">
                  <c:v>400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99.29</c:v>
                </c:pt>
                <c:pt idx="1">
                  <c:v>100</c:v>
                </c:pt>
                <c:pt idx="2">
                  <c:v>99.22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122-4ED6-8FD7-217CD86AFA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2772544"/>
        <c:axId val="192772152"/>
      </c:lineChart>
      <c:catAx>
        <c:axId val="1927725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</a:t>
                </a:r>
                <a:r>
                  <a:rPr lang="en-US" baseline="0"/>
                  <a:t> of Proteins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72152"/>
        <c:crosses val="autoZero"/>
        <c:auto val="1"/>
        <c:lblAlgn val="ctr"/>
        <c:lblOffset val="100"/>
        <c:noMultiLvlLbl val="0"/>
      </c:catAx>
      <c:valAx>
        <c:axId val="19277215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Accuracy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72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282C06-B11C-4AD0-8195-9F0218965CA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1413DE-1C73-43E0-9098-FCEC1D6E239C}">
      <dgm:prSet phldrT="[Text]"/>
      <dgm:spPr/>
      <dgm:t>
        <a:bodyPr/>
        <a:lstStyle/>
        <a:p>
          <a:r>
            <a:rPr lang="en-US" dirty="0"/>
            <a:t>Disease prediction</a:t>
          </a:r>
        </a:p>
      </dgm:t>
    </dgm:pt>
    <dgm:pt modelId="{6672FDBF-CCED-4265-BA3B-1B8410E48C6E}" type="parTrans" cxnId="{32E67A83-A46A-43FD-AE43-FAADAACACD3A}">
      <dgm:prSet/>
      <dgm:spPr/>
      <dgm:t>
        <a:bodyPr/>
        <a:lstStyle/>
        <a:p>
          <a:endParaRPr lang="en-US"/>
        </a:p>
      </dgm:t>
    </dgm:pt>
    <dgm:pt modelId="{38DDE5EE-2434-4D51-A27C-0376B0242753}" type="sibTrans" cxnId="{32E67A83-A46A-43FD-AE43-FAADAACACD3A}">
      <dgm:prSet/>
      <dgm:spPr/>
      <dgm:t>
        <a:bodyPr/>
        <a:lstStyle/>
        <a:p>
          <a:endParaRPr lang="en-US"/>
        </a:p>
      </dgm:t>
    </dgm:pt>
    <dgm:pt modelId="{A4270214-DDA6-4C35-8C2E-EB0A5FEDCED7}">
      <dgm:prSet phldrT="[Text]"/>
      <dgm:spPr/>
      <dgm:t>
        <a:bodyPr/>
        <a:lstStyle/>
        <a:p>
          <a:endParaRPr lang="en-US" dirty="0"/>
        </a:p>
      </dgm:t>
    </dgm:pt>
    <dgm:pt modelId="{BDDB9DF6-8049-4632-ACD5-EBE7BC0CE5C1}" type="parTrans" cxnId="{BB5FAAE5-ABDC-435E-913B-A2D536A52666}">
      <dgm:prSet/>
      <dgm:spPr/>
      <dgm:t>
        <a:bodyPr/>
        <a:lstStyle/>
        <a:p>
          <a:endParaRPr lang="en-US"/>
        </a:p>
      </dgm:t>
    </dgm:pt>
    <dgm:pt modelId="{A94D8F9F-4DCE-4661-8D50-F3A745E917A0}" type="sibTrans" cxnId="{BB5FAAE5-ABDC-435E-913B-A2D536A52666}">
      <dgm:prSet/>
      <dgm:spPr/>
      <dgm:t>
        <a:bodyPr/>
        <a:lstStyle/>
        <a:p>
          <a:endParaRPr lang="en-US"/>
        </a:p>
      </dgm:t>
    </dgm:pt>
    <dgm:pt modelId="{6740E6AC-E7A6-4E87-9491-C527AAAB3D8C}">
      <dgm:prSet phldrT="[Text]"/>
      <dgm:spPr/>
      <dgm:t>
        <a:bodyPr/>
        <a:lstStyle/>
        <a:p>
          <a:r>
            <a:rPr lang="en-US" dirty="0"/>
            <a:t>Protein prediction</a:t>
          </a:r>
        </a:p>
      </dgm:t>
    </dgm:pt>
    <dgm:pt modelId="{6770A5F5-7BD4-4F44-A788-1EF7AF12906D}" type="parTrans" cxnId="{9290A082-0261-4339-B5A5-4AAB75E3B80F}">
      <dgm:prSet/>
      <dgm:spPr/>
      <dgm:t>
        <a:bodyPr/>
        <a:lstStyle/>
        <a:p>
          <a:endParaRPr lang="en-US"/>
        </a:p>
      </dgm:t>
    </dgm:pt>
    <dgm:pt modelId="{F8FA21CD-3612-4F1E-BD15-9916EAA1A118}" type="sibTrans" cxnId="{9290A082-0261-4339-B5A5-4AAB75E3B80F}">
      <dgm:prSet/>
      <dgm:spPr/>
      <dgm:t>
        <a:bodyPr/>
        <a:lstStyle/>
        <a:p>
          <a:endParaRPr lang="en-US"/>
        </a:p>
      </dgm:t>
    </dgm:pt>
    <dgm:pt modelId="{48045A4B-519B-4F0E-988B-373F763BDAB4}">
      <dgm:prSet phldrT="[Text]"/>
      <dgm:spPr/>
      <dgm:t>
        <a:bodyPr/>
        <a:lstStyle/>
        <a:p>
          <a:r>
            <a:rPr lang="en-US" dirty="0"/>
            <a:t>Treatment proposal</a:t>
          </a:r>
        </a:p>
      </dgm:t>
    </dgm:pt>
    <dgm:pt modelId="{78A60579-5DCB-48AB-8373-3377534E21E3}" type="parTrans" cxnId="{0507298B-BB62-42B1-8930-93A1E343EFEC}">
      <dgm:prSet/>
      <dgm:spPr/>
      <dgm:t>
        <a:bodyPr/>
        <a:lstStyle/>
        <a:p>
          <a:endParaRPr lang="en-US"/>
        </a:p>
      </dgm:t>
    </dgm:pt>
    <dgm:pt modelId="{504E026D-8738-4E92-A27D-1D55DC155419}" type="sibTrans" cxnId="{0507298B-BB62-42B1-8930-93A1E343EFEC}">
      <dgm:prSet/>
      <dgm:spPr/>
      <dgm:t>
        <a:bodyPr/>
        <a:lstStyle/>
        <a:p>
          <a:endParaRPr lang="en-US"/>
        </a:p>
      </dgm:t>
    </dgm:pt>
    <dgm:pt modelId="{A7AECE0A-9A39-4EBE-88C3-9D472CF09350}">
      <dgm:prSet phldrT="[Text]"/>
      <dgm:spPr/>
      <dgm:t>
        <a:bodyPr/>
        <a:lstStyle/>
        <a:p>
          <a:endParaRPr lang="en-US" dirty="0"/>
        </a:p>
      </dgm:t>
    </dgm:pt>
    <dgm:pt modelId="{293C7A44-65B4-4CC2-814B-5171D2F532FB}" type="parTrans" cxnId="{B5C94622-4B4B-492B-B434-FFAB5B9307D6}">
      <dgm:prSet/>
      <dgm:spPr/>
      <dgm:t>
        <a:bodyPr/>
        <a:lstStyle/>
        <a:p>
          <a:endParaRPr lang="en-US"/>
        </a:p>
      </dgm:t>
    </dgm:pt>
    <dgm:pt modelId="{DC35A784-A74D-44FB-A49B-479CFFFAD0C5}" type="sibTrans" cxnId="{B5C94622-4B4B-492B-B434-FFAB5B9307D6}">
      <dgm:prSet/>
      <dgm:spPr/>
      <dgm:t>
        <a:bodyPr/>
        <a:lstStyle/>
        <a:p>
          <a:endParaRPr lang="en-US"/>
        </a:p>
      </dgm:t>
    </dgm:pt>
    <dgm:pt modelId="{EE18EDE0-2BD3-41B0-865A-F2835C8DAE50}">
      <dgm:prSet phldrT="[Text]"/>
      <dgm:spPr/>
      <dgm:t>
        <a:bodyPr/>
        <a:lstStyle/>
        <a:p>
          <a:endParaRPr lang="en-US" dirty="0"/>
        </a:p>
      </dgm:t>
    </dgm:pt>
    <dgm:pt modelId="{79A8EB34-2C81-4845-B311-AF4418B2CAB9}" type="parTrans" cxnId="{151F2090-D246-428F-9466-E795030E5311}">
      <dgm:prSet/>
      <dgm:spPr/>
      <dgm:t>
        <a:bodyPr/>
        <a:lstStyle/>
        <a:p>
          <a:endParaRPr lang="en-US"/>
        </a:p>
      </dgm:t>
    </dgm:pt>
    <dgm:pt modelId="{34F6D78C-895E-41D4-8A82-3CFD1E65FF10}" type="sibTrans" cxnId="{151F2090-D246-428F-9466-E795030E5311}">
      <dgm:prSet/>
      <dgm:spPr/>
      <dgm:t>
        <a:bodyPr/>
        <a:lstStyle/>
        <a:p>
          <a:endParaRPr lang="en-US"/>
        </a:p>
      </dgm:t>
    </dgm:pt>
    <dgm:pt modelId="{16F36EA5-5FC8-4687-92C5-95E0C71054A8}">
      <dgm:prSet phldrT="[Text]"/>
      <dgm:spPr/>
      <dgm:t>
        <a:bodyPr/>
        <a:lstStyle/>
        <a:p>
          <a:endParaRPr lang="en-US"/>
        </a:p>
      </dgm:t>
    </dgm:pt>
    <dgm:pt modelId="{87DB9FF3-C865-43C8-819D-EA0D249F6425}" type="parTrans" cxnId="{A20DD46B-C761-4FE6-A72E-E46DA4251D5F}">
      <dgm:prSet/>
      <dgm:spPr/>
      <dgm:t>
        <a:bodyPr/>
        <a:lstStyle/>
        <a:p>
          <a:endParaRPr lang="en-US"/>
        </a:p>
      </dgm:t>
    </dgm:pt>
    <dgm:pt modelId="{B289A3FE-6EB9-4033-B7A1-F91EC1AF4FAD}" type="sibTrans" cxnId="{A20DD46B-C761-4FE6-A72E-E46DA4251D5F}">
      <dgm:prSet/>
      <dgm:spPr/>
      <dgm:t>
        <a:bodyPr/>
        <a:lstStyle/>
        <a:p>
          <a:endParaRPr lang="en-US"/>
        </a:p>
      </dgm:t>
    </dgm:pt>
    <dgm:pt modelId="{E809AD39-2BF0-4E18-B938-A3D833414DE6}" type="pres">
      <dgm:prSet presAssocID="{34282C06-B11C-4AD0-8195-9F0218965CA4}" presName="rootnode" presStyleCnt="0">
        <dgm:presLayoutVars>
          <dgm:chMax/>
          <dgm:chPref/>
          <dgm:dir/>
          <dgm:animLvl val="lvl"/>
        </dgm:presLayoutVars>
      </dgm:prSet>
      <dgm:spPr/>
    </dgm:pt>
    <dgm:pt modelId="{76B7F2C1-1593-479F-A18E-AE4F645DFDF7}" type="pres">
      <dgm:prSet presAssocID="{051413DE-1C73-43E0-9098-FCEC1D6E239C}" presName="composite" presStyleCnt="0"/>
      <dgm:spPr/>
    </dgm:pt>
    <dgm:pt modelId="{B453DDDE-C757-4C8D-ADF7-454C26E7516F}" type="pres">
      <dgm:prSet presAssocID="{051413DE-1C73-43E0-9098-FCEC1D6E239C}" presName="bentUpArrow1" presStyleLbl="alignImgPlace1" presStyleIdx="0" presStyleCnt="2" custScaleX="157782" custLinFactNeighborY="0"/>
      <dgm:spPr>
        <a:solidFill>
          <a:schemeClr val="accent1">
            <a:lumMod val="40000"/>
            <a:lumOff val="60000"/>
          </a:schemeClr>
        </a:solidFill>
      </dgm:spPr>
    </dgm:pt>
    <dgm:pt modelId="{F8A84A28-DA27-46E2-98B5-5A4165892A16}" type="pres">
      <dgm:prSet presAssocID="{051413DE-1C73-43E0-9098-FCEC1D6E239C}" presName="ParentText" presStyleLbl="node1" presStyleIdx="0" presStyleCnt="3" custLinFactNeighborX="-33454" custLinFactNeighborY="-955">
        <dgm:presLayoutVars>
          <dgm:chMax val="1"/>
          <dgm:chPref val="1"/>
          <dgm:bulletEnabled val="1"/>
        </dgm:presLayoutVars>
      </dgm:prSet>
      <dgm:spPr/>
    </dgm:pt>
    <dgm:pt modelId="{05F528AC-9A2C-4991-9AD2-2662C58E8DCF}" type="pres">
      <dgm:prSet presAssocID="{051413DE-1C73-43E0-9098-FCEC1D6E239C}" presName="ChildText" presStyleLbl="revTx" presStyleIdx="0" presStyleCnt="3" custLinFactNeighborX="53029" custLinFactNeighborY="-3884">
        <dgm:presLayoutVars>
          <dgm:chMax val="0"/>
          <dgm:chPref val="0"/>
          <dgm:bulletEnabled val="1"/>
        </dgm:presLayoutVars>
      </dgm:prSet>
      <dgm:spPr/>
    </dgm:pt>
    <dgm:pt modelId="{1068AA38-1E11-4B64-8A50-1383B5F6112F}" type="pres">
      <dgm:prSet presAssocID="{38DDE5EE-2434-4D51-A27C-0376B0242753}" presName="sibTrans" presStyleCnt="0"/>
      <dgm:spPr/>
    </dgm:pt>
    <dgm:pt modelId="{C53AA2D8-6517-4E67-B946-DF3E9E7EE513}" type="pres">
      <dgm:prSet presAssocID="{6740E6AC-E7A6-4E87-9491-C527AAAB3D8C}" presName="composite" presStyleCnt="0"/>
      <dgm:spPr/>
    </dgm:pt>
    <dgm:pt modelId="{8433A231-EC56-46B3-BA47-C95CEBE51C00}" type="pres">
      <dgm:prSet presAssocID="{6740E6AC-E7A6-4E87-9491-C527AAAB3D8C}" presName="bentUpArrow1" presStyleLbl="alignImgPlace1" presStyleIdx="1" presStyleCnt="2" custScaleX="142696" custLinFactNeighborX="52897" custLinFactNeighborY="-9582"/>
      <dgm:spPr>
        <a:solidFill>
          <a:schemeClr val="accent1">
            <a:lumMod val="40000"/>
            <a:lumOff val="60000"/>
          </a:schemeClr>
        </a:solidFill>
      </dgm:spPr>
    </dgm:pt>
    <dgm:pt modelId="{E7B56FE4-F53E-4423-AF33-B59A66A64E49}" type="pres">
      <dgm:prSet presAssocID="{6740E6AC-E7A6-4E87-9491-C527AAAB3D8C}" presName="ParentText" presStyleLbl="node1" presStyleIdx="1" presStyleCnt="3" custScaleX="86619" custLinFactNeighborX="11470" custLinFactNeighborY="-7595">
        <dgm:presLayoutVars>
          <dgm:chMax val="1"/>
          <dgm:chPref val="1"/>
          <dgm:bulletEnabled val="1"/>
        </dgm:presLayoutVars>
      </dgm:prSet>
      <dgm:spPr/>
    </dgm:pt>
    <dgm:pt modelId="{FA223215-10D4-42C3-806D-E3971D4DD051}" type="pres">
      <dgm:prSet presAssocID="{6740E6AC-E7A6-4E87-9491-C527AAAB3D8C}" presName="ChildText" presStyleLbl="revTx" presStyleIdx="1" presStyleCnt="3" custAng="0" custFlipVert="1" custScaleX="86619" custScaleY="67909" custLinFactNeighborX="-1625" custLinFactNeighborY="1071">
        <dgm:presLayoutVars>
          <dgm:chMax val="0"/>
          <dgm:chPref val="0"/>
          <dgm:bulletEnabled val="1"/>
        </dgm:presLayoutVars>
      </dgm:prSet>
      <dgm:spPr/>
    </dgm:pt>
    <dgm:pt modelId="{68EA40EB-74DD-408F-A0E8-A84FCA399E3D}" type="pres">
      <dgm:prSet presAssocID="{F8FA21CD-3612-4F1E-BD15-9916EAA1A118}" presName="sibTrans" presStyleCnt="0"/>
      <dgm:spPr/>
    </dgm:pt>
    <dgm:pt modelId="{6BE79A8A-51ED-4EEE-8756-C67A9F2E15E6}" type="pres">
      <dgm:prSet presAssocID="{48045A4B-519B-4F0E-988B-373F763BDAB4}" presName="composite" presStyleCnt="0"/>
      <dgm:spPr/>
    </dgm:pt>
    <dgm:pt modelId="{57681E69-E628-4010-8013-4F55E8CDF5A3}" type="pres">
      <dgm:prSet presAssocID="{48045A4B-519B-4F0E-988B-373F763BDAB4}" presName="ParentText" presStyleLbl="node1" presStyleIdx="2" presStyleCnt="3" custLinFactNeighborX="44357" custLinFactNeighborY="-4193">
        <dgm:presLayoutVars>
          <dgm:chMax val="1"/>
          <dgm:chPref val="1"/>
          <dgm:bulletEnabled val="1"/>
        </dgm:presLayoutVars>
      </dgm:prSet>
      <dgm:spPr/>
    </dgm:pt>
    <dgm:pt modelId="{136776BA-6533-4995-9EF5-56FF3FAC9BE4}" type="pres">
      <dgm:prSet presAssocID="{48045A4B-519B-4F0E-988B-373F763BDAB4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5C94622-4B4B-492B-B434-FFAB5B9307D6}" srcId="{48045A4B-519B-4F0E-988B-373F763BDAB4}" destId="{A7AECE0A-9A39-4EBE-88C3-9D472CF09350}" srcOrd="2" destOrd="0" parTransId="{293C7A44-65B4-4CC2-814B-5171D2F532FB}" sibTransId="{DC35A784-A74D-44FB-A49B-479CFFFAD0C5}"/>
    <dgm:cxn modelId="{D1C4FA2E-0085-4232-B4E2-EA07A0E3FF3A}" type="presOf" srcId="{EE18EDE0-2BD3-41B0-865A-F2835C8DAE50}" destId="{136776BA-6533-4995-9EF5-56FF3FAC9BE4}" srcOrd="0" destOrd="0" presId="urn:microsoft.com/office/officeart/2005/8/layout/StepDownProcess"/>
    <dgm:cxn modelId="{489D5962-4017-4CE9-99E5-672C9566F1F3}" type="presOf" srcId="{34282C06-B11C-4AD0-8195-9F0218965CA4}" destId="{E809AD39-2BF0-4E18-B938-A3D833414DE6}" srcOrd="0" destOrd="0" presId="urn:microsoft.com/office/officeart/2005/8/layout/StepDownProcess"/>
    <dgm:cxn modelId="{67BAC04A-BE1D-4ED9-BE54-846EB9B40401}" type="presOf" srcId="{A7AECE0A-9A39-4EBE-88C3-9D472CF09350}" destId="{136776BA-6533-4995-9EF5-56FF3FAC9BE4}" srcOrd="0" destOrd="2" presId="urn:microsoft.com/office/officeart/2005/8/layout/StepDownProcess"/>
    <dgm:cxn modelId="{A20DD46B-C761-4FE6-A72E-E46DA4251D5F}" srcId="{48045A4B-519B-4F0E-988B-373F763BDAB4}" destId="{16F36EA5-5FC8-4687-92C5-95E0C71054A8}" srcOrd="1" destOrd="0" parTransId="{87DB9FF3-C865-43C8-819D-EA0D249F6425}" sibTransId="{B289A3FE-6EB9-4033-B7A1-F91EC1AF4FAD}"/>
    <dgm:cxn modelId="{1503D06F-75AF-4A6A-8222-4DB69DA77558}" type="presOf" srcId="{48045A4B-519B-4F0E-988B-373F763BDAB4}" destId="{57681E69-E628-4010-8013-4F55E8CDF5A3}" srcOrd="0" destOrd="0" presId="urn:microsoft.com/office/officeart/2005/8/layout/StepDownProcess"/>
    <dgm:cxn modelId="{88D9C05A-D549-42B2-92FE-4E7B4342B011}" type="presOf" srcId="{16F36EA5-5FC8-4687-92C5-95E0C71054A8}" destId="{136776BA-6533-4995-9EF5-56FF3FAC9BE4}" srcOrd="0" destOrd="1" presId="urn:microsoft.com/office/officeart/2005/8/layout/StepDownProcess"/>
    <dgm:cxn modelId="{9290A082-0261-4339-B5A5-4AAB75E3B80F}" srcId="{34282C06-B11C-4AD0-8195-9F0218965CA4}" destId="{6740E6AC-E7A6-4E87-9491-C527AAAB3D8C}" srcOrd="1" destOrd="0" parTransId="{6770A5F5-7BD4-4F44-A788-1EF7AF12906D}" sibTransId="{F8FA21CD-3612-4F1E-BD15-9916EAA1A118}"/>
    <dgm:cxn modelId="{32E67A83-A46A-43FD-AE43-FAADAACACD3A}" srcId="{34282C06-B11C-4AD0-8195-9F0218965CA4}" destId="{051413DE-1C73-43E0-9098-FCEC1D6E239C}" srcOrd="0" destOrd="0" parTransId="{6672FDBF-CCED-4265-BA3B-1B8410E48C6E}" sibTransId="{38DDE5EE-2434-4D51-A27C-0376B0242753}"/>
    <dgm:cxn modelId="{3411A188-2589-45D8-A8CB-36261722BE28}" type="presOf" srcId="{051413DE-1C73-43E0-9098-FCEC1D6E239C}" destId="{F8A84A28-DA27-46E2-98B5-5A4165892A16}" srcOrd="0" destOrd="0" presId="urn:microsoft.com/office/officeart/2005/8/layout/StepDownProcess"/>
    <dgm:cxn modelId="{0507298B-BB62-42B1-8930-93A1E343EFEC}" srcId="{34282C06-B11C-4AD0-8195-9F0218965CA4}" destId="{48045A4B-519B-4F0E-988B-373F763BDAB4}" srcOrd="2" destOrd="0" parTransId="{78A60579-5DCB-48AB-8373-3377534E21E3}" sibTransId="{504E026D-8738-4E92-A27D-1D55DC155419}"/>
    <dgm:cxn modelId="{151F2090-D246-428F-9466-E795030E5311}" srcId="{48045A4B-519B-4F0E-988B-373F763BDAB4}" destId="{EE18EDE0-2BD3-41B0-865A-F2835C8DAE50}" srcOrd="0" destOrd="0" parTransId="{79A8EB34-2C81-4845-B311-AF4418B2CAB9}" sibTransId="{34F6D78C-895E-41D4-8A82-3CFD1E65FF10}"/>
    <dgm:cxn modelId="{6E3C4692-7C8B-4B59-B2D2-3B126F8EDF8B}" type="presOf" srcId="{6740E6AC-E7A6-4E87-9491-C527AAAB3D8C}" destId="{E7B56FE4-F53E-4423-AF33-B59A66A64E49}" srcOrd="0" destOrd="0" presId="urn:microsoft.com/office/officeart/2005/8/layout/StepDownProcess"/>
    <dgm:cxn modelId="{3C45079D-306B-42DF-BEFA-5F6E9C90C961}" type="presOf" srcId="{A4270214-DDA6-4C35-8C2E-EB0A5FEDCED7}" destId="{05F528AC-9A2C-4991-9AD2-2662C58E8DCF}" srcOrd="0" destOrd="0" presId="urn:microsoft.com/office/officeart/2005/8/layout/StepDownProcess"/>
    <dgm:cxn modelId="{BB5FAAE5-ABDC-435E-913B-A2D536A52666}" srcId="{051413DE-1C73-43E0-9098-FCEC1D6E239C}" destId="{A4270214-DDA6-4C35-8C2E-EB0A5FEDCED7}" srcOrd="0" destOrd="0" parTransId="{BDDB9DF6-8049-4632-ACD5-EBE7BC0CE5C1}" sibTransId="{A94D8F9F-4DCE-4661-8D50-F3A745E917A0}"/>
    <dgm:cxn modelId="{65512352-5E20-4E51-A733-C2899A574A6A}" type="presParOf" srcId="{E809AD39-2BF0-4E18-B938-A3D833414DE6}" destId="{76B7F2C1-1593-479F-A18E-AE4F645DFDF7}" srcOrd="0" destOrd="0" presId="urn:microsoft.com/office/officeart/2005/8/layout/StepDownProcess"/>
    <dgm:cxn modelId="{B60D3A59-2A48-4E79-9049-844251D8B0C4}" type="presParOf" srcId="{76B7F2C1-1593-479F-A18E-AE4F645DFDF7}" destId="{B453DDDE-C757-4C8D-ADF7-454C26E7516F}" srcOrd="0" destOrd="0" presId="urn:microsoft.com/office/officeart/2005/8/layout/StepDownProcess"/>
    <dgm:cxn modelId="{6F2BFFCD-BBA2-4F53-B62C-43BE58E8F171}" type="presParOf" srcId="{76B7F2C1-1593-479F-A18E-AE4F645DFDF7}" destId="{F8A84A28-DA27-46E2-98B5-5A4165892A16}" srcOrd="1" destOrd="0" presId="urn:microsoft.com/office/officeart/2005/8/layout/StepDownProcess"/>
    <dgm:cxn modelId="{1B8A7CDC-D33A-48D1-BDC8-79012706A925}" type="presParOf" srcId="{76B7F2C1-1593-479F-A18E-AE4F645DFDF7}" destId="{05F528AC-9A2C-4991-9AD2-2662C58E8DCF}" srcOrd="2" destOrd="0" presId="urn:microsoft.com/office/officeart/2005/8/layout/StepDownProcess"/>
    <dgm:cxn modelId="{3005C3E6-3C54-47AA-9E63-13E2338FB3D1}" type="presParOf" srcId="{E809AD39-2BF0-4E18-B938-A3D833414DE6}" destId="{1068AA38-1E11-4B64-8A50-1383B5F6112F}" srcOrd="1" destOrd="0" presId="urn:microsoft.com/office/officeart/2005/8/layout/StepDownProcess"/>
    <dgm:cxn modelId="{A38F5698-22F2-4F5C-985A-33D59628F671}" type="presParOf" srcId="{E809AD39-2BF0-4E18-B938-A3D833414DE6}" destId="{C53AA2D8-6517-4E67-B946-DF3E9E7EE513}" srcOrd="2" destOrd="0" presId="urn:microsoft.com/office/officeart/2005/8/layout/StepDownProcess"/>
    <dgm:cxn modelId="{4D07F022-7341-4FD5-BDF6-BAB35F399319}" type="presParOf" srcId="{C53AA2D8-6517-4E67-B946-DF3E9E7EE513}" destId="{8433A231-EC56-46B3-BA47-C95CEBE51C00}" srcOrd="0" destOrd="0" presId="urn:microsoft.com/office/officeart/2005/8/layout/StepDownProcess"/>
    <dgm:cxn modelId="{BEEA9942-0DFB-4982-A41B-72EF83F55CEE}" type="presParOf" srcId="{C53AA2D8-6517-4E67-B946-DF3E9E7EE513}" destId="{E7B56FE4-F53E-4423-AF33-B59A66A64E49}" srcOrd="1" destOrd="0" presId="urn:microsoft.com/office/officeart/2005/8/layout/StepDownProcess"/>
    <dgm:cxn modelId="{841B1BB7-0EDA-4889-8C5B-CA7DC41096F8}" type="presParOf" srcId="{C53AA2D8-6517-4E67-B946-DF3E9E7EE513}" destId="{FA223215-10D4-42C3-806D-E3971D4DD051}" srcOrd="2" destOrd="0" presId="urn:microsoft.com/office/officeart/2005/8/layout/StepDownProcess"/>
    <dgm:cxn modelId="{2CC2888D-7FE5-4958-A3EE-6EDB7351A1B4}" type="presParOf" srcId="{E809AD39-2BF0-4E18-B938-A3D833414DE6}" destId="{68EA40EB-74DD-408F-A0E8-A84FCA399E3D}" srcOrd="3" destOrd="0" presId="urn:microsoft.com/office/officeart/2005/8/layout/StepDownProcess"/>
    <dgm:cxn modelId="{960D5895-4194-4734-A074-74AAB1503180}" type="presParOf" srcId="{E809AD39-2BF0-4E18-B938-A3D833414DE6}" destId="{6BE79A8A-51ED-4EEE-8756-C67A9F2E15E6}" srcOrd="4" destOrd="0" presId="urn:microsoft.com/office/officeart/2005/8/layout/StepDownProcess"/>
    <dgm:cxn modelId="{8679F064-599A-4432-9108-8E92F95A7B92}" type="presParOf" srcId="{6BE79A8A-51ED-4EEE-8756-C67A9F2E15E6}" destId="{57681E69-E628-4010-8013-4F55E8CDF5A3}" srcOrd="0" destOrd="0" presId="urn:microsoft.com/office/officeart/2005/8/layout/StepDownProcess"/>
    <dgm:cxn modelId="{BCBBAAA7-2108-4DA7-8116-FBE1EC731F75}" type="presParOf" srcId="{6BE79A8A-51ED-4EEE-8756-C67A9F2E15E6}" destId="{136776BA-6533-4995-9EF5-56FF3FAC9BE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3DDDE-C757-4C8D-ADF7-454C26E7516F}">
      <dsp:nvSpPr>
        <dsp:cNvPr id="0" name=""/>
        <dsp:cNvSpPr/>
      </dsp:nvSpPr>
      <dsp:spPr>
        <a:xfrm rot="5400000">
          <a:off x="2079237" y="785274"/>
          <a:ext cx="979416" cy="175931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84A28-DA27-46E2-98B5-5A4165892A16}">
      <dsp:nvSpPr>
        <dsp:cNvPr id="0" name=""/>
        <dsp:cNvSpPr/>
      </dsp:nvSpPr>
      <dsp:spPr>
        <a:xfrm>
          <a:off x="1268175" y="10694"/>
          <a:ext cx="1648760" cy="115407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Disease prediction</a:t>
          </a:r>
        </a:p>
      </dsp:txBody>
      <dsp:txXfrm>
        <a:off x="1324523" y="67042"/>
        <a:ext cx="1536064" cy="1041382"/>
      </dsp:txXfrm>
    </dsp:sp>
    <dsp:sp modelId="{05F528AC-9A2C-4991-9AD2-2662C58E8DCF}">
      <dsp:nvSpPr>
        <dsp:cNvPr id="0" name=""/>
        <dsp:cNvSpPr/>
      </dsp:nvSpPr>
      <dsp:spPr>
        <a:xfrm>
          <a:off x="4104409" y="95554"/>
          <a:ext cx="1199151" cy="93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4104409" y="95554"/>
        <a:ext cx="1199151" cy="932777"/>
      </dsp:txXfrm>
    </dsp:sp>
    <dsp:sp modelId="{8433A231-EC56-46B3-BA47-C95CEBE51C00}">
      <dsp:nvSpPr>
        <dsp:cNvPr id="0" name=""/>
        <dsp:cNvSpPr/>
      </dsp:nvSpPr>
      <dsp:spPr>
        <a:xfrm rot="5400000">
          <a:off x="4014568" y="2071945"/>
          <a:ext cx="979416" cy="159110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B56FE4-F53E-4423-AF33-B59A66A64E49}">
      <dsp:nvSpPr>
        <dsp:cNvPr id="0" name=""/>
        <dsp:cNvSpPr/>
      </dsp:nvSpPr>
      <dsp:spPr>
        <a:xfrm>
          <a:off x="3464688" y="1230474"/>
          <a:ext cx="1428139" cy="115407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Protein prediction</a:t>
          </a:r>
        </a:p>
      </dsp:txBody>
      <dsp:txXfrm>
        <a:off x="3521036" y="1286822"/>
        <a:ext cx="1315443" cy="1041382"/>
      </dsp:txXfrm>
    </dsp:sp>
    <dsp:sp modelId="{FA223215-10D4-42C3-806D-E3971D4DD051}">
      <dsp:nvSpPr>
        <dsp:cNvPr id="0" name=""/>
        <dsp:cNvSpPr/>
      </dsp:nvSpPr>
      <dsp:spPr>
        <a:xfrm flipV="1">
          <a:off x="4874768" y="1587853"/>
          <a:ext cx="1038692" cy="633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681E69-E628-4010-8013-4F55E8CDF5A3}">
      <dsp:nvSpPr>
        <dsp:cNvPr id="0" name=""/>
        <dsp:cNvSpPr/>
      </dsp:nvSpPr>
      <dsp:spPr>
        <a:xfrm>
          <a:off x="5279868" y="2566147"/>
          <a:ext cx="1648760" cy="115407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Treatment proposal</a:t>
          </a:r>
        </a:p>
      </dsp:txBody>
      <dsp:txXfrm>
        <a:off x="5336216" y="2622495"/>
        <a:ext cx="1536064" cy="1041382"/>
      </dsp:txXfrm>
    </dsp:sp>
    <dsp:sp modelId="{136776BA-6533-4995-9EF5-56FF3FAC9BE4}">
      <dsp:nvSpPr>
        <dsp:cNvPr id="0" name=""/>
        <dsp:cNvSpPr/>
      </dsp:nvSpPr>
      <dsp:spPr>
        <a:xfrm>
          <a:off x="6197287" y="2724606"/>
          <a:ext cx="1199151" cy="93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6197287" y="2724606"/>
        <a:ext cx="1199151" cy="932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8060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69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22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9333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90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56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20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39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682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847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621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553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58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51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794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192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5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438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72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620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74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47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88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7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43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9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4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35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  <p:sldLayoutId id="2147484010" r:id="rId15"/>
    <p:sldLayoutId id="2147484011" r:id="rId16"/>
    <p:sldLayoutId id="2147484012" r:id="rId17"/>
    <p:sldLayoutId id="2147484013" r:id="rId18"/>
    <p:sldLayoutId id="214748421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CFC952-60A1-4065-97E9-0E52DA5A1580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2F8A9E2-F126-493F-8319-C3DA224BCE9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35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31" r:id="rId2"/>
    <p:sldLayoutId id="2147484232" r:id="rId3"/>
    <p:sldLayoutId id="2147484233" r:id="rId4"/>
    <p:sldLayoutId id="2147484234" r:id="rId5"/>
    <p:sldLayoutId id="2147484235" r:id="rId6"/>
    <p:sldLayoutId id="2147484236" r:id="rId7"/>
    <p:sldLayoutId id="2147484237" r:id="rId8"/>
    <p:sldLayoutId id="2147484238" r:id="rId9"/>
    <p:sldLayoutId id="2147484239" r:id="rId10"/>
    <p:sldLayoutId id="214748424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youngamericanwisdom.com/2011/07/06/boy-youve-got-no-heart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istsresource.org/studies/economics/business/what-big-data-research-roundup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coronadodemocrats.com/2017/12/30/feb-6-club-board-meeting/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pp-software-contour-settings-1013616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heconversation.com/the-future-of-work-8526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jpeg"/><Relationship Id="rId4" Type="http://schemas.openxmlformats.org/officeDocument/2006/relationships/hyperlink" Target="https://creativecommons.org/licenses/by-nd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s://www.frontiersin.org/articles/10.3389/fgene.2019.00535/full" TargetMode="External"/><Relationship Id="rId7" Type="http://schemas.openxmlformats.org/officeDocument/2006/relationships/hyperlink" Target="https://libparlor.com/2017/09/27/research-101-qualitative-research-approaches/" TargetMode="External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jpg"/><Relationship Id="rId5" Type="http://schemas.openxmlformats.org/officeDocument/2006/relationships/hyperlink" Target="https://web.stanford.edu/class/cs273a/cgi-bin/" TargetMode="External"/><Relationship Id="rId4" Type="http://schemas.openxmlformats.org/officeDocument/2006/relationships/hyperlink" Target="https://cs.stanford.edu/people/jure/pubs/ohmnet-ismb17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hyperlink" Target="https://libreshot.com/book-pages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s://scikitlearn.org/stable/modules/generated/sklearn.neighbors.KNeighborsClassifier.html" TargetMode="External"/><Relationship Id="rId7" Type="http://schemas.openxmlformats.org/officeDocument/2006/relationships/hyperlink" Target="https://libparlor.com/2017/09/27/research-101-qualitative-research-approaches/" TargetMode="External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jpg"/><Relationship Id="rId5" Type="http://schemas.openxmlformats.org/officeDocument/2006/relationships/hyperlink" Target="https://stringdb.org/cgi/input.pl?sessionId=ohBWzrJORQR1&amp;input_page_show_search=on" TargetMode="External"/><Relationship Id="rId4" Type="http://schemas.openxmlformats.org/officeDocument/2006/relationships/hyperlink" Target="https://www.biorxiv.org/content/biorxiv/early/2019/01/28/532226.full.pdf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ull-s-eye-aim-arrow-target-hit-297805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preppystyle.com/2012/02/lallie-is-reading-what-are-you-doing-to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PDCA_Cycle.sv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jpeg"/><Relationship Id="rId4" Type="http://schemas.openxmlformats.org/officeDocument/2006/relationships/hyperlink" Target="http://ramkiboli.blogspot.com/2010_09_01_archiv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06E7-032E-429E-94D2-233C8263F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144" y="724814"/>
            <a:ext cx="4936447" cy="112541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8000" dirty="0">
                <a:solidFill>
                  <a:srgbClr val="C00000"/>
                </a:solidFill>
              </a:rPr>
              <a:t>ROBO DOC</a:t>
            </a:r>
            <a:endParaRPr lang="en-US" sz="8000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31D81B-A0E3-474B-8DB4-CCE1DA108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835" y="2374784"/>
            <a:ext cx="6313150" cy="3462228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l"/>
            <a:r>
              <a:rPr lang="en-US" sz="2600" dirty="0"/>
              <a:t>DR. HARSHA S</a:t>
            </a:r>
          </a:p>
          <a:p>
            <a:pPr algn="l"/>
            <a:r>
              <a:rPr lang="en-US" sz="2600" dirty="0"/>
              <a:t>ASSOCIATE PROFFESOR,DEPT OF ISE</a:t>
            </a:r>
          </a:p>
          <a:p>
            <a:pPr algn="l"/>
            <a:r>
              <a:rPr lang="en-US" sz="2600" dirty="0"/>
              <a:t>JYOTHY INSTITUTE OF TECHNOLOGY</a:t>
            </a:r>
          </a:p>
          <a:p>
            <a:pPr algn="l"/>
            <a:endParaRPr lang="en-US" sz="2600" dirty="0"/>
          </a:p>
          <a:p>
            <a:pPr algn="l"/>
            <a:r>
              <a:rPr lang="en-US" sz="2600" dirty="0"/>
              <a:t>Presented by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600" dirty="0"/>
              <a:t>HARIPRIYA V JOSHI(1JT16IS016)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600" dirty="0"/>
              <a:t>MEGHANA M(1JT16IS024)		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600" dirty="0"/>
              <a:t>SHUBHA V(1JT16IS048)	</a:t>
            </a:r>
            <a:r>
              <a:rPr lang="en-US" dirty="0"/>
              <a:t>					</a:t>
            </a:r>
            <a:r>
              <a:rPr lang="en-US" sz="1800" dirty="0"/>
              <a:t>		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E68BF-B597-467B-92A8-B4CAC6FEB8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349" r="9506" b="1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6" name="Picture 5" descr="Image result for jyothy institute of technology logo">
            <a:extLst>
              <a:ext uri="{FF2B5EF4-FFF2-40B4-BE49-F238E27FC236}">
                <a16:creationId xmlns:a16="http://schemas.microsoft.com/office/drawing/2014/main" id="{861772D3-94A0-4B38-82DA-F6891FDA9032}"/>
              </a:ext>
            </a:extLst>
          </p:cNvPr>
          <p:cNvPicPr/>
          <p:nvPr/>
        </p:nvPicPr>
        <p:blipFill>
          <a:blip r:embed="rId4"/>
          <a:srcRect l="13333" t="21333" r="17332" b="12000"/>
          <a:stretch>
            <a:fillRect/>
          </a:stretch>
        </p:blipFill>
        <p:spPr bwMode="auto">
          <a:xfrm>
            <a:off x="10599938" y="-8878"/>
            <a:ext cx="1592061" cy="125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053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1E88-3BD5-46E1-90AE-AA94C8DF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EFF15-674E-490F-9B06-22106CF5F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096" y="2300140"/>
            <a:ext cx="9726106" cy="20644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 data consisting of 21,000 proteins having 3,21,000 interactions are considered and modelled for identifying protein interactions for 20 diseases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 Data consisting of 10 symptoms are for 20 diseases are taken along with their 11 possible treatment.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26CC6-D0FD-48FC-9466-ED89ADCB7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32162" y="3921550"/>
            <a:ext cx="4386410" cy="2526383"/>
          </a:xfrm>
          <a:prstGeom prst="rect">
            <a:avLst/>
          </a:prstGeom>
        </p:spPr>
      </p:pic>
      <p:pic>
        <p:nvPicPr>
          <p:cNvPr id="7" name="Picture 6" descr="Image result for jyothy institute of technology logo">
            <a:extLst>
              <a:ext uri="{FF2B5EF4-FFF2-40B4-BE49-F238E27FC236}">
                <a16:creationId xmlns:a16="http://schemas.microsoft.com/office/drawing/2014/main" id="{A3EFAD8F-CD13-4007-8E57-3C005F6EBC54}"/>
              </a:ext>
            </a:extLst>
          </p:cNvPr>
          <p:cNvPicPr/>
          <p:nvPr/>
        </p:nvPicPr>
        <p:blipFill>
          <a:blip r:embed="rId4"/>
          <a:srcRect l="13333" t="21333" r="17332" b="12000"/>
          <a:stretch>
            <a:fillRect/>
          </a:stretch>
        </p:blipFill>
        <p:spPr bwMode="auto">
          <a:xfrm>
            <a:off x="10599938" y="-8878"/>
            <a:ext cx="1592061" cy="125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1078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466B8-AC69-4709-A249-C807C507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85" y="630292"/>
            <a:ext cx="8897565" cy="805857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3FDF94D-43C8-4E01-9802-A0E6F40288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8206183"/>
              </p:ext>
            </p:extLst>
          </p:nvPr>
        </p:nvGraphicFramePr>
        <p:xfrm>
          <a:off x="1239062" y="1533833"/>
          <a:ext cx="9085725" cy="3790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05D9EC-E67F-4B0E-84B6-77DA9F586268}"/>
              </a:ext>
            </a:extLst>
          </p:cNvPr>
          <p:cNvSpPr txBox="1"/>
          <p:nvPr/>
        </p:nvSpPr>
        <p:spPr>
          <a:xfrm>
            <a:off x="3299534" y="2867999"/>
            <a:ext cx="133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1E565C-D0FE-42B6-97B2-2BA45CF8C965}"/>
              </a:ext>
            </a:extLst>
          </p:cNvPr>
          <p:cNvSpPr txBox="1"/>
          <p:nvPr/>
        </p:nvSpPr>
        <p:spPr>
          <a:xfrm>
            <a:off x="5275767" y="4077919"/>
            <a:ext cx="133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4263C-1765-40DA-8A13-B5F56624409C}"/>
              </a:ext>
            </a:extLst>
          </p:cNvPr>
          <p:cNvSpPr txBox="1"/>
          <p:nvPr/>
        </p:nvSpPr>
        <p:spPr>
          <a:xfrm>
            <a:off x="8183846" y="4077919"/>
            <a:ext cx="133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Treatment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818EB56-72AE-4706-80F5-ED091C4F8B2C}"/>
              </a:ext>
            </a:extLst>
          </p:cNvPr>
          <p:cNvSpPr/>
          <p:nvPr/>
        </p:nvSpPr>
        <p:spPr>
          <a:xfrm>
            <a:off x="1292356" y="1903604"/>
            <a:ext cx="1214878" cy="49936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B2E768E-B4A6-43F5-A2A3-6E9376832883}"/>
              </a:ext>
            </a:extLst>
          </p:cNvPr>
          <p:cNvSpPr/>
          <p:nvPr/>
        </p:nvSpPr>
        <p:spPr>
          <a:xfrm>
            <a:off x="8183846" y="4360269"/>
            <a:ext cx="1441026" cy="55070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B20226-16B8-4D94-884B-587FF31EFA28}"/>
              </a:ext>
            </a:extLst>
          </p:cNvPr>
          <p:cNvSpPr txBox="1"/>
          <p:nvPr/>
        </p:nvSpPr>
        <p:spPr>
          <a:xfrm>
            <a:off x="1169013" y="1603495"/>
            <a:ext cx="133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Symptoms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C3DA31A-7D0A-4940-BBF2-F664BBC619F9}"/>
              </a:ext>
            </a:extLst>
          </p:cNvPr>
          <p:cNvSpPr/>
          <p:nvPr/>
        </p:nvSpPr>
        <p:spPr>
          <a:xfrm>
            <a:off x="6146335" y="3194428"/>
            <a:ext cx="1331650" cy="59605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9A4DEAE-5D6F-4593-837D-FE5351AA8890}"/>
              </a:ext>
            </a:extLst>
          </p:cNvPr>
          <p:cNvSpPr/>
          <p:nvPr/>
        </p:nvSpPr>
        <p:spPr>
          <a:xfrm>
            <a:off x="7477985" y="2867999"/>
            <a:ext cx="1441026" cy="9916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 verification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37B206-0BD1-4C73-834A-53F4ECAC3B67}"/>
              </a:ext>
            </a:extLst>
          </p:cNvPr>
          <p:cNvSpPr txBox="1"/>
          <p:nvPr/>
        </p:nvSpPr>
        <p:spPr>
          <a:xfrm>
            <a:off x="6146335" y="2958152"/>
            <a:ext cx="133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proteins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1A24CB-0B26-43BF-BEDA-F43F325425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39269" y="3869167"/>
            <a:ext cx="2857500" cy="2857500"/>
          </a:xfrm>
          <a:prstGeom prst="rect">
            <a:avLst/>
          </a:prstGeom>
        </p:spPr>
      </p:pic>
      <p:pic>
        <p:nvPicPr>
          <p:cNvPr id="20" name="Picture 19" descr="Image result for jyothy institute of technology logo">
            <a:extLst>
              <a:ext uri="{FF2B5EF4-FFF2-40B4-BE49-F238E27FC236}">
                <a16:creationId xmlns:a16="http://schemas.microsoft.com/office/drawing/2014/main" id="{3DF6A659-5263-4CC9-92D6-5C5F97558391}"/>
              </a:ext>
            </a:extLst>
          </p:cNvPr>
          <p:cNvPicPr/>
          <p:nvPr/>
        </p:nvPicPr>
        <p:blipFill>
          <a:blip r:embed="rId9"/>
          <a:srcRect l="13333" t="21333" r="17332" b="12000"/>
          <a:stretch>
            <a:fillRect/>
          </a:stretch>
        </p:blipFill>
        <p:spPr bwMode="auto">
          <a:xfrm>
            <a:off x="10599938" y="-26633"/>
            <a:ext cx="1592061" cy="125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229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/>
      <p:bldP spid="8" grpId="0"/>
      <p:bldP spid="9" grpId="0"/>
      <p:bldP spid="11" grpId="0" animBg="1"/>
      <p:bldP spid="12" grpId="0" animBg="1"/>
      <p:bldP spid="13" grpId="0"/>
      <p:bldP spid="14" grpId="0" animBg="1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184F-7BF4-409A-BB29-74A7BE1E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46" y="228243"/>
            <a:ext cx="8897565" cy="94275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					   </a:t>
            </a:r>
            <a:r>
              <a:rPr lang="en-US" sz="53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4E850-F70E-4587-8C50-C7CF030FA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4999" y="1447060"/>
            <a:ext cx="4009029" cy="1047565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K- nearest neighbors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C7D78D-3418-472C-96BD-D4B209EA3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3" y="1704941"/>
            <a:ext cx="4489664" cy="577048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Naïve Bayes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40CA6-357B-46D1-A207-DA6DC4E580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81" y="2130641"/>
            <a:ext cx="3725663" cy="3639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06B3A1-EE27-4EA0-ABB7-9871CBC0858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3" y="2494625"/>
            <a:ext cx="4160520" cy="3187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Image result for jyothy institute of technology logo">
            <a:extLst>
              <a:ext uri="{FF2B5EF4-FFF2-40B4-BE49-F238E27FC236}">
                <a16:creationId xmlns:a16="http://schemas.microsoft.com/office/drawing/2014/main" id="{075F24A6-E394-4A9E-A67F-DD6E26DE9E79}"/>
              </a:ext>
            </a:extLst>
          </p:cNvPr>
          <p:cNvPicPr/>
          <p:nvPr/>
        </p:nvPicPr>
        <p:blipFill>
          <a:blip r:embed="rId4"/>
          <a:srcRect l="13333" t="21333" r="17332" b="12000"/>
          <a:stretch>
            <a:fillRect/>
          </a:stretch>
        </p:blipFill>
        <p:spPr bwMode="auto">
          <a:xfrm>
            <a:off x="10599938" y="-26633"/>
            <a:ext cx="1592061" cy="125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943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1D953-F30B-46B0-B6D6-6A651D503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48" y="532660"/>
            <a:ext cx="9289545" cy="69245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sz="53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D1DEA-0B2F-40A2-8E5B-6AA27D6BB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26" y="1713390"/>
            <a:ext cx="10345988" cy="40704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Initially Naïve Bayes classifier was applied which resulted in 100%   accuracy for protein disease identification and 36.6% accuracy for disease protein identification.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result is 100% accurate for disease prediction considering diseases and shows 29% accuracy for treatment prediction.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600" dirty="0"/>
          </a:p>
          <a:p>
            <a:endParaRPr lang="en-US" dirty="0"/>
          </a:p>
        </p:txBody>
      </p:sp>
      <p:pic>
        <p:nvPicPr>
          <p:cNvPr id="7" name="Picture 6" descr="Image result for jyothy institute of technology logo">
            <a:extLst>
              <a:ext uri="{FF2B5EF4-FFF2-40B4-BE49-F238E27FC236}">
                <a16:creationId xmlns:a16="http://schemas.microsoft.com/office/drawing/2014/main" id="{B0D0C35B-0C80-4C90-A6E5-67C40EB24868}"/>
              </a:ext>
            </a:extLst>
          </p:cNvPr>
          <p:cNvPicPr/>
          <p:nvPr/>
        </p:nvPicPr>
        <p:blipFill>
          <a:blip r:embed="rId2"/>
          <a:srcRect l="13333" t="21333" r="17332" b="12000"/>
          <a:stretch>
            <a:fillRect/>
          </a:stretch>
        </p:blipFill>
        <p:spPr bwMode="auto">
          <a:xfrm>
            <a:off x="10599938" y="-26633"/>
            <a:ext cx="1592061" cy="125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89DE7-C27E-4D4F-AA1E-3CB30045BEA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410" y="4625266"/>
            <a:ext cx="2932589" cy="2232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22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BD08E-7ADE-4652-8818-BAB107F74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92597"/>
            <a:ext cx="10396882" cy="115196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endParaRPr lang="en-US" sz="4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4FFA71-2571-4CCC-B934-D018A44E84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524997"/>
              </p:ext>
            </p:extLst>
          </p:nvPr>
        </p:nvGraphicFramePr>
        <p:xfrm>
          <a:off x="1218460" y="2796527"/>
          <a:ext cx="8396056" cy="3258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4B1C7BA-D79E-4B0D-AA74-D8F1FBA69553}"/>
              </a:ext>
            </a:extLst>
          </p:cNvPr>
          <p:cNvSpPr/>
          <p:nvPr/>
        </p:nvSpPr>
        <p:spPr>
          <a:xfrm>
            <a:off x="881477" y="1644562"/>
            <a:ext cx="96208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Later KNN classification algorithm was applied for the same data which resulted in 70% accuracy considering 2 neighbors and 400 proteins per disease. </a:t>
            </a:r>
          </a:p>
        </p:txBody>
      </p:sp>
      <p:pic>
        <p:nvPicPr>
          <p:cNvPr id="6" name="Picture 5" descr="Image result for jyothy institute of technology logo">
            <a:extLst>
              <a:ext uri="{FF2B5EF4-FFF2-40B4-BE49-F238E27FC236}">
                <a16:creationId xmlns:a16="http://schemas.microsoft.com/office/drawing/2014/main" id="{39793B3A-602C-453E-958F-942CEA411576}"/>
              </a:ext>
            </a:extLst>
          </p:cNvPr>
          <p:cNvPicPr/>
          <p:nvPr/>
        </p:nvPicPr>
        <p:blipFill>
          <a:blip r:embed="rId3"/>
          <a:srcRect l="13333" t="21333" r="17332" b="12000"/>
          <a:stretch>
            <a:fillRect/>
          </a:stretch>
        </p:blipFill>
        <p:spPr bwMode="auto">
          <a:xfrm>
            <a:off x="10599938" y="-26633"/>
            <a:ext cx="1592061" cy="125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859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5A50B-59CB-4CF2-B85C-F2ECBD001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16" y="549480"/>
            <a:ext cx="10178322" cy="10311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sz="53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and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B7B81-3A4B-41E1-9562-7010DA56B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Précised diagnose system with learning capability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 detailed connectivity generated with proteins, disease symptoms and treatment.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built model is useful by doctors to find out the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proteins responsible for the disease and come up with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 root analysis of the disease an come up with treatment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for the root of the problem than symptomatic treatment.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600" dirty="0">
              <a:latin typeface="Arial Black" panose="020B0A040201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2F5DF-D47E-410A-94B3-E5C83A72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93118" y="2967256"/>
            <a:ext cx="3792242" cy="3235763"/>
          </a:xfrm>
          <a:prstGeom prst="rect">
            <a:avLst/>
          </a:prstGeom>
        </p:spPr>
      </p:pic>
      <p:pic>
        <p:nvPicPr>
          <p:cNvPr id="6" name="Picture 5" descr="Image result for jyothy institute of technology logo">
            <a:extLst>
              <a:ext uri="{FF2B5EF4-FFF2-40B4-BE49-F238E27FC236}">
                <a16:creationId xmlns:a16="http://schemas.microsoft.com/office/drawing/2014/main" id="{425E9B37-1162-4F15-AFCA-855D16D9AD02}"/>
              </a:ext>
            </a:extLst>
          </p:cNvPr>
          <p:cNvPicPr/>
          <p:nvPr/>
        </p:nvPicPr>
        <p:blipFill>
          <a:blip r:embed="rId4"/>
          <a:srcRect l="13333" t="21333" r="17332" b="12000"/>
          <a:stretch>
            <a:fillRect/>
          </a:stretch>
        </p:blipFill>
        <p:spPr bwMode="auto">
          <a:xfrm>
            <a:off x="10599938" y="-26633"/>
            <a:ext cx="1592061" cy="125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593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6A9C-0AA2-4263-8F2A-369BA9D4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75" y="599242"/>
            <a:ext cx="10515600" cy="936086"/>
          </a:xfrm>
        </p:spPr>
        <p:txBody>
          <a:bodyPr>
            <a:normAutofit fontScale="90000"/>
          </a:bodyPr>
          <a:lstStyle/>
          <a:p>
            <a:br>
              <a:rPr lang="en-US" b="1" dirty="0">
                <a:solidFill>
                  <a:srgbClr val="7030A0"/>
                </a:solidFill>
              </a:rPr>
            </a:br>
            <a:r>
              <a:rPr lang="en-US" sz="5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work</a:t>
            </a:r>
            <a:br>
              <a:rPr lang="en-US" sz="53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53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A74F6-2411-4C93-A94B-282209069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445" y="1014528"/>
            <a:ext cx="10702771" cy="430567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Apart from invasive procedures, diseases can be diagnosed using machine learning aid with better accuracy compare to any previous work.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Further work includes applying reverse engineering which can predict protein interactions considering only symptoms and propose possible treatment.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model is built only for 20 diseases where most of them are cancer. It can be built to other genetic diseases.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28948-44AC-4376-B622-741B3DD53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49375" y="4051784"/>
            <a:ext cx="5113538" cy="2632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02693C-BBCD-4FB0-8EF2-FEE7708A7A42}"/>
              </a:ext>
            </a:extLst>
          </p:cNvPr>
          <p:cNvSpPr txBox="1"/>
          <p:nvPr/>
        </p:nvSpPr>
        <p:spPr>
          <a:xfrm>
            <a:off x="1979719" y="8047831"/>
            <a:ext cx="4766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theconversation.com/the-future-of-work-8526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d/3.0/"/>
              </a:rPr>
              <a:t>CC BY-ND</a:t>
            </a:r>
            <a:endParaRPr lang="en-US" sz="900"/>
          </a:p>
        </p:txBody>
      </p:sp>
      <p:pic>
        <p:nvPicPr>
          <p:cNvPr id="7" name="Picture 6" descr="Image result for jyothy institute of technology logo">
            <a:extLst>
              <a:ext uri="{FF2B5EF4-FFF2-40B4-BE49-F238E27FC236}">
                <a16:creationId xmlns:a16="http://schemas.microsoft.com/office/drawing/2014/main" id="{9EE6CE56-4B9E-4BF7-8FD4-B3A22F33CC79}"/>
              </a:ext>
            </a:extLst>
          </p:cNvPr>
          <p:cNvPicPr/>
          <p:nvPr/>
        </p:nvPicPr>
        <p:blipFill>
          <a:blip r:embed="rId5"/>
          <a:srcRect l="13333" t="21333" r="17332" b="12000"/>
          <a:stretch>
            <a:fillRect/>
          </a:stretch>
        </p:blipFill>
        <p:spPr bwMode="auto">
          <a:xfrm>
            <a:off x="10599938" y="-26633"/>
            <a:ext cx="1592061" cy="125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925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0F64D-29C1-468D-B433-7D50C2BD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72721"/>
            <a:ext cx="9720072" cy="10160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</p:txBody>
      </p:sp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B0864549-4DA4-4594-A435-53A8C1A65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" y="1188721"/>
            <a:ext cx="4885689" cy="2717454"/>
          </a:xfr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416668F-F503-4585-B118-3BC14D357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8720"/>
            <a:ext cx="4826000" cy="271745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1980BD6-FB7A-4F17-A49B-915DDF742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88384"/>
            <a:ext cx="4826000" cy="25968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BF67BD5-778F-4F04-BA13-37709C82D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6" y="4088384"/>
            <a:ext cx="4885688" cy="2596895"/>
          </a:xfrm>
          <a:prstGeom prst="rect">
            <a:avLst/>
          </a:prstGeom>
        </p:spPr>
      </p:pic>
      <p:pic>
        <p:nvPicPr>
          <p:cNvPr id="44" name="Picture 43" descr="Image result for jyothy institute of technology logo">
            <a:extLst>
              <a:ext uri="{FF2B5EF4-FFF2-40B4-BE49-F238E27FC236}">
                <a16:creationId xmlns:a16="http://schemas.microsoft.com/office/drawing/2014/main" id="{2B5E87E1-48C6-4F58-B294-773A88727C1B}"/>
              </a:ext>
            </a:extLst>
          </p:cNvPr>
          <p:cNvPicPr/>
          <p:nvPr/>
        </p:nvPicPr>
        <p:blipFill>
          <a:blip r:embed="rId6"/>
          <a:srcRect l="13333" t="21333" r="17332" b="12000"/>
          <a:stretch>
            <a:fillRect/>
          </a:stretch>
        </p:blipFill>
        <p:spPr bwMode="auto">
          <a:xfrm>
            <a:off x="10599938" y="-8878"/>
            <a:ext cx="1592061" cy="125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459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1FBF-D28F-4907-B927-AFC67278B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213064"/>
            <a:ext cx="9720072" cy="115982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C2B66F-309D-4ECB-86D1-89C45346E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1213088"/>
            <a:ext cx="4941666" cy="27197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F64454-32B3-493F-B425-B51A52EA6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219" y="1213088"/>
            <a:ext cx="4941665" cy="2719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EDDBB2-ECC3-4772-9323-0A7C98B5C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8" y="4072026"/>
            <a:ext cx="4987226" cy="2572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479D8B-778E-449B-830D-6909B03AA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219" y="4136994"/>
            <a:ext cx="4941665" cy="2507942"/>
          </a:xfrm>
          <a:prstGeom prst="rect">
            <a:avLst/>
          </a:prstGeom>
        </p:spPr>
      </p:pic>
      <p:pic>
        <p:nvPicPr>
          <p:cNvPr id="12" name="Picture 11" descr="Image result for jyothy institute of technology logo">
            <a:extLst>
              <a:ext uri="{FF2B5EF4-FFF2-40B4-BE49-F238E27FC236}">
                <a16:creationId xmlns:a16="http://schemas.microsoft.com/office/drawing/2014/main" id="{35F4968C-4E7D-45DD-B555-188D4CEBFF7E}"/>
              </a:ext>
            </a:extLst>
          </p:cNvPr>
          <p:cNvPicPr/>
          <p:nvPr/>
        </p:nvPicPr>
        <p:blipFill>
          <a:blip r:embed="rId6"/>
          <a:srcRect l="13333" t="21333" r="17332" b="12000"/>
          <a:stretch>
            <a:fillRect/>
          </a:stretch>
        </p:blipFill>
        <p:spPr bwMode="auto">
          <a:xfrm>
            <a:off x="10599938" y="-8878"/>
            <a:ext cx="1592061" cy="125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807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05F6-C677-4125-9F30-8DBF16878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1"/>
            <a:ext cx="10396882" cy="166456"/>
          </a:xfrm>
        </p:spPr>
        <p:txBody>
          <a:bodyPr>
            <a:normAutofit fontScale="90000"/>
          </a:bodyPr>
          <a:lstStyle/>
          <a:p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Bibliography</a:t>
            </a:r>
            <a:br>
              <a:rPr lang="en-US" b="1" dirty="0">
                <a:latin typeface="Bahnschrift SemiBold SemiConden" panose="020B0502040204020203" pitchFamily="34" charset="0"/>
              </a:rPr>
            </a:br>
            <a:br>
              <a:rPr lang="en-US" b="1" dirty="0">
                <a:latin typeface="Bahnschrift SemiBold SemiConden" panose="020B0502040204020203" pitchFamily="34" charset="0"/>
              </a:rPr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01E64-11DB-458B-B65A-28F7A01DE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34874"/>
            <a:ext cx="10396883" cy="3311189"/>
          </a:xfrm>
        </p:spPr>
        <p:txBody>
          <a:bodyPr>
            <a:noAutofit/>
          </a:bodyPr>
          <a:lstStyle/>
          <a:p>
            <a:pPr lvl="0">
              <a:buSzPct val="400000"/>
              <a:buBlip>
                <a:blip r:embed="rId2"/>
              </a:buBlip>
            </a:pPr>
            <a:r>
              <a:rPr lang="en-IN" sz="1800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https://www.frontiersin.org/articles/10.3389/fgene.2019.00535/full</a:t>
            </a:r>
            <a:r>
              <a:rPr lang="en-IN" sz="1800" dirty="0">
                <a:solidFill>
                  <a:schemeClr val="tx1"/>
                </a:solidFill>
              </a:rPr>
              <a:t>  </a:t>
            </a:r>
          </a:p>
          <a:p>
            <a:pPr marL="0" lvl="0" indent="0">
              <a:buSzPct val="400000"/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lvl="0">
              <a:buSzPct val="400000"/>
              <a:buBlip>
                <a:blip r:embed="rId2"/>
              </a:buBlip>
            </a:pPr>
            <a:r>
              <a:rPr lang="en-IN" sz="1800" u="sng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https://cs.stanford.edu/people/jure/pubs/ohmnet-ismb17.pdf</a:t>
            </a:r>
            <a:r>
              <a:rPr lang="en-IN" sz="1800" dirty="0">
                <a:solidFill>
                  <a:schemeClr val="tx1"/>
                </a:solidFill>
              </a:rPr>
              <a:t> </a:t>
            </a:r>
          </a:p>
          <a:p>
            <a:pPr marL="0" lvl="0" indent="0">
              <a:buSzPct val="400000"/>
              <a:buNone/>
            </a:pPr>
            <a:endParaRPr lang="en-IN" sz="1800" dirty="0">
              <a:solidFill>
                <a:schemeClr val="tx1"/>
              </a:solidFill>
            </a:endParaRPr>
          </a:p>
          <a:p>
            <a:pPr>
              <a:buSzPct val="400000"/>
              <a:buBlip>
                <a:blip r:embed="rId2"/>
              </a:buBlip>
            </a:pPr>
            <a:r>
              <a:rPr lang="en-IN" sz="1800" dirty="0">
                <a:solidFill>
                  <a:schemeClr val="tx1"/>
                </a:solidFill>
              </a:rPr>
              <a:t>Effective Heart Disease Prediction Using Hybrid Machine Learning Techniques-IEEE Access (Volume 7</a:t>
            </a:r>
          </a:p>
          <a:p>
            <a:pPr lvl="0">
              <a:buSzPct val="400000"/>
              <a:buBlip>
                <a:blip r:embed="rId2"/>
              </a:buBlip>
            </a:pPr>
            <a:r>
              <a:rPr lang="en-IN" sz="1800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https://web.stanford.edu/class/cs273a/cgi-bin/</a:t>
            </a:r>
            <a:endParaRPr lang="en-IN" sz="1800" dirty="0"/>
          </a:p>
          <a:p>
            <a:pPr marL="0" lvl="0" indent="0">
              <a:buSzPct val="400000"/>
              <a:buNone/>
            </a:pPr>
            <a:r>
              <a:rPr lang="en-IN" sz="1800" dirty="0"/>
              <a:t>           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563A1-66D2-4944-A4B2-E33B11308B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096000" y="4543172"/>
            <a:ext cx="5851435" cy="2041906"/>
          </a:xfrm>
          <a:prstGeom prst="rect">
            <a:avLst/>
          </a:prstGeom>
        </p:spPr>
      </p:pic>
      <p:pic>
        <p:nvPicPr>
          <p:cNvPr id="5" name="Picture 4" descr="Image result for jyothy institute of technology logo">
            <a:extLst>
              <a:ext uri="{FF2B5EF4-FFF2-40B4-BE49-F238E27FC236}">
                <a16:creationId xmlns:a16="http://schemas.microsoft.com/office/drawing/2014/main" id="{416247E4-533C-40CB-9A25-6B57C8E7D15E}"/>
              </a:ext>
            </a:extLst>
          </p:cNvPr>
          <p:cNvPicPr/>
          <p:nvPr/>
        </p:nvPicPr>
        <p:blipFill>
          <a:blip r:embed="rId8"/>
          <a:srcRect l="13333" t="21333" r="17332" b="12000"/>
          <a:stretch>
            <a:fillRect/>
          </a:stretch>
        </p:blipFill>
        <p:spPr bwMode="auto">
          <a:xfrm>
            <a:off x="10599938" y="-8878"/>
            <a:ext cx="1592061" cy="125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3749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974B8C-467A-436B-A171-072F79303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4264" y="896646"/>
            <a:ext cx="8463735" cy="1251752"/>
          </a:xfrm>
        </p:spPr>
        <p:txBody>
          <a:bodyPr>
            <a:normAutofit fontScale="90000"/>
          </a:bodyPr>
          <a:lstStyle/>
          <a:p>
            <a:pPr algn="l"/>
            <a:br>
              <a:rPr lang="en-US" sz="5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3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EB32AF9-02F6-4922-97A3-11EF7492C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6256" y="1105273"/>
            <a:ext cx="7439487" cy="3932808"/>
          </a:xfrm>
        </p:spPr>
        <p:txBody>
          <a:bodyPr>
            <a:normAutofit fontScale="47500" lnSpcReduction="20000"/>
          </a:bodyPr>
          <a:lstStyle/>
          <a:p>
            <a:pPr marL="342900" indent="-342900" algn="l">
              <a:buBlip>
                <a:blip r:embed="rId2"/>
              </a:buBlip>
            </a:pPr>
            <a:r>
              <a:rPr lang="en-US" sz="3200" b="1" dirty="0">
                <a:latin typeface="Bahnschrift SemiBold SemiConden" panose="020B0502040204020203" pitchFamily="34" charset="0"/>
              </a:rPr>
              <a:t>Aim</a:t>
            </a:r>
          </a:p>
          <a:p>
            <a:pPr marL="342900" indent="-342900" algn="l">
              <a:buBlip>
                <a:blip r:embed="rId2"/>
              </a:buBlip>
            </a:pPr>
            <a:r>
              <a:rPr lang="en-US" sz="3200" b="1" dirty="0"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Abstract</a:t>
            </a:r>
          </a:p>
          <a:p>
            <a:pPr marL="342900" indent="-342900" algn="l">
              <a:buBlip>
                <a:blip r:embed="rId2"/>
              </a:buBlip>
            </a:pPr>
            <a:r>
              <a:rPr lang="en-US" sz="3200" b="1" dirty="0">
                <a:latin typeface="Bahnschrift SemiBold SemiConden" panose="020B0502040204020203" pitchFamily="34" charset="0"/>
              </a:rPr>
              <a:t>Literature Survey</a:t>
            </a:r>
          </a:p>
          <a:p>
            <a:pPr marL="342900" indent="-342900" algn="l">
              <a:buBlip>
                <a:blip r:embed="rId2"/>
              </a:buBlip>
            </a:pPr>
            <a:r>
              <a:rPr lang="en-US" sz="3200" b="1" dirty="0">
                <a:latin typeface="Bahnschrift SemiBold SemiConden" panose="020B0502040204020203" pitchFamily="34" charset="0"/>
              </a:rPr>
              <a:t>Methodology</a:t>
            </a:r>
          </a:p>
          <a:p>
            <a:pPr marL="342900" indent="-342900" algn="l">
              <a:buBlip>
                <a:blip r:embed="rId2"/>
              </a:buBlip>
            </a:pPr>
            <a:r>
              <a:rPr lang="en-US" sz="3200" b="1" dirty="0">
                <a:latin typeface="Bahnschrift SemiBold SemiConden" panose="020B0502040204020203" pitchFamily="34" charset="0"/>
              </a:rPr>
              <a:t>Data</a:t>
            </a:r>
          </a:p>
          <a:p>
            <a:pPr marL="342900" indent="-342900" algn="l">
              <a:buBlip>
                <a:blip r:embed="rId2"/>
              </a:buBlip>
            </a:pPr>
            <a:r>
              <a:rPr lang="en-US" sz="3200" b="1" dirty="0">
                <a:latin typeface="Bahnschrift SemiBold SemiConden" panose="020B0502040204020203" pitchFamily="34" charset="0"/>
              </a:rPr>
              <a:t>Flow Chart</a:t>
            </a:r>
          </a:p>
          <a:p>
            <a:pPr marL="342900" indent="-342900" algn="l">
              <a:buBlip>
                <a:blip r:embed="rId2"/>
              </a:buBlip>
            </a:pPr>
            <a:r>
              <a:rPr lang="en-US" sz="3200" b="1" dirty="0">
                <a:latin typeface="Bahnschrift SemiBold SemiConden" panose="020B0502040204020203" pitchFamily="34" charset="0"/>
              </a:rPr>
              <a:t>Algorithms</a:t>
            </a:r>
          </a:p>
          <a:p>
            <a:pPr marL="342900" indent="-342900" algn="l">
              <a:buBlip>
                <a:blip r:embed="rId2"/>
              </a:buBlip>
            </a:pPr>
            <a:r>
              <a:rPr lang="en-US" sz="3200" b="1" dirty="0">
                <a:latin typeface="Bahnschrift SemiBold SemiConden" panose="020B0502040204020203" pitchFamily="34" charset="0"/>
              </a:rPr>
              <a:t>Outcome</a:t>
            </a:r>
          </a:p>
          <a:p>
            <a:pPr marL="342900" indent="-342900" algn="l">
              <a:buBlip>
                <a:blip r:embed="rId2"/>
              </a:buBlip>
            </a:pPr>
            <a:r>
              <a:rPr lang="en-US" sz="3200" b="1" dirty="0">
                <a:latin typeface="Bahnschrift SemiBold SemiConden" panose="020B0502040204020203" pitchFamily="34" charset="0"/>
              </a:rPr>
              <a:t>User Interface</a:t>
            </a:r>
          </a:p>
          <a:p>
            <a:pPr marL="342900" indent="-342900" algn="l">
              <a:buBlip>
                <a:blip r:embed="rId2"/>
              </a:buBlip>
            </a:pPr>
            <a:r>
              <a:rPr lang="en-US" sz="3200" b="1" dirty="0">
                <a:latin typeface="Bahnschrift SemiBold SemiConden" panose="020B0502040204020203" pitchFamily="34" charset="0"/>
              </a:rPr>
              <a:t>Bibliography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11AB7-7DE1-436B-983C-921E64393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2204265" cy="1757779"/>
          </a:xfrm>
          <a:prstGeom prst="rect">
            <a:avLst/>
          </a:prstGeom>
        </p:spPr>
      </p:pic>
      <p:pic>
        <p:nvPicPr>
          <p:cNvPr id="14" name="Picture 13" descr="Image result for jyothy institute of technology logo">
            <a:extLst>
              <a:ext uri="{FF2B5EF4-FFF2-40B4-BE49-F238E27FC236}">
                <a16:creationId xmlns:a16="http://schemas.microsoft.com/office/drawing/2014/main" id="{D4EF04D5-1472-461D-BC70-6B42DD706C5A}"/>
              </a:ext>
            </a:extLst>
          </p:cNvPr>
          <p:cNvPicPr/>
          <p:nvPr/>
        </p:nvPicPr>
        <p:blipFill>
          <a:blip r:embed="rId5"/>
          <a:srcRect l="13333" t="21333" r="17332" b="12000"/>
          <a:stretch>
            <a:fillRect/>
          </a:stretch>
        </p:blipFill>
        <p:spPr bwMode="auto">
          <a:xfrm>
            <a:off x="10599939" y="-26633"/>
            <a:ext cx="1592061" cy="125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177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05F6-C677-4125-9F30-8DBF16878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944" y="616997"/>
            <a:ext cx="8911687" cy="98274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  <a:br>
              <a:rPr lang="en-US" b="1" dirty="0">
                <a:latin typeface="Bahnschrift SemiBold SemiConden" panose="020B0502040204020203" pitchFamily="34" charset="0"/>
              </a:rPr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01E64-11DB-458B-B65A-28F7A01DE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944" y="1449280"/>
            <a:ext cx="9294072" cy="3959440"/>
          </a:xfrm>
        </p:spPr>
        <p:txBody>
          <a:bodyPr>
            <a:normAutofit fontScale="92500" lnSpcReduction="20000"/>
          </a:bodyPr>
          <a:lstStyle/>
          <a:p>
            <a:pPr lvl="0">
              <a:buSzPct val="400000"/>
              <a:buBlip>
                <a:blip r:embed="rId2"/>
              </a:buBlip>
            </a:pPr>
            <a:r>
              <a:rPr lang="en-IN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IN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ttps://scikitlearn.org/stable/modules/generated/sklearn.neighbors.KNeighborsClassifier.html</a:t>
            </a:r>
            <a:endParaRPr lang="en-IN" u="sng" dirty="0">
              <a:solidFill>
                <a:schemeClr val="tx1"/>
              </a:solidFill>
            </a:endParaRPr>
          </a:p>
          <a:p>
            <a:pPr marL="0" lvl="0" indent="0">
              <a:buSzPct val="40000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>
              <a:buSzPct val="400000"/>
              <a:buBlip>
                <a:blip r:embed="rId2"/>
              </a:buBlip>
            </a:pPr>
            <a:r>
              <a:rPr lang="en-IN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IN" u="sng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ttps://www.biorxiv.org/content/biorxiv/early/2019/01/28/532226.full.pdf</a:t>
            </a:r>
            <a:endParaRPr lang="en-IN" u="sng" dirty="0">
              <a:solidFill>
                <a:schemeClr val="tx1"/>
              </a:solidFill>
            </a:endParaRPr>
          </a:p>
          <a:p>
            <a:pPr marL="0" lvl="0" indent="0">
              <a:buSzPct val="400000"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SzPct val="400000"/>
              <a:buBlip>
                <a:blip r:embed="rId2"/>
              </a:buBlip>
            </a:pPr>
            <a:r>
              <a:rPr lang="en-IN" u="sng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https://stringdb.org/cgi/input.pl?sessionId=ohBWzrJORQR1&amp;input_page_show_search=on</a:t>
            </a:r>
            <a:endParaRPr lang="en-US" dirty="0">
              <a:solidFill>
                <a:schemeClr val="tx1"/>
              </a:solidFill>
            </a:endParaRPr>
          </a:p>
          <a:p>
            <a:pPr lvl="0">
              <a:buSzPct val="400000"/>
              <a:buBlip>
                <a:blip r:embed="rId2"/>
              </a:buBlip>
            </a:pPr>
            <a:endParaRPr lang="en-US" dirty="0"/>
          </a:p>
          <a:p>
            <a:pPr>
              <a:buSzPct val="400000"/>
              <a:buBlip>
                <a:blip r:embed="rId2"/>
              </a:buBlip>
            </a:pPr>
            <a:r>
              <a:rPr lang="en-IN" dirty="0"/>
              <a:t>M. D. Ritchie, E. R. </a:t>
            </a:r>
            <a:r>
              <a:rPr lang="en-IN" dirty="0" err="1"/>
              <a:t>Holzinger</a:t>
            </a:r>
            <a:r>
              <a:rPr lang="en-IN" dirty="0"/>
              <a:t>, R. Li, S. A. Pendergrass and D. Kim, Nature Reviews Genetics 16,   85 (2015). </a:t>
            </a:r>
            <a:endParaRPr lang="en-US" dirty="0"/>
          </a:p>
          <a:p>
            <a:pPr lvl="0">
              <a:buSzPct val="400000"/>
              <a:buBlip>
                <a:blip r:embed="rId2"/>
              </a:buBlip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30792-BD9F-432B-9957-E9A4F8AC6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09679" y="4989249"/>
            <a:ext cx="5587012" cy="1738419"/>
          </a:xfrm>
          <a:prstGeom prst="rect">
            <a:avLst/>
          </a:prstGeom>
        </p:spPr>
      </p:pic>
      <p:pic>
        <p:nvPicPr>
          <p:cNvPr id="7" name="Picture 6" descr="Image result for jyothy institute of technology logo">
            <a:extLst>
              <a:ext uri="{FF2B5EF4-FFF2-40B4-BE49-F238E27FC236}">
                <a16:creationId xmlns:a16="http://schemas.microsoft.com/office/drawing/2014/main" id="{BA18901F-1821-4713-956B-305FDF8EEA8D}"/>
              </a:ext>
            </a:extLst>
          </p:cNvPr>
          <p:cNvPicPr/>
          <p:nvPr/>
        </p:nvPicPr>
        <p:blipFill>
          <a:blip r:embed="rId8"/>
          <a:srcRect l="13333" t="21333" r="17332" b="12000"/>
          <a:stretch>
            <a:fillRect/>
          </a:stretch>
        </p:blipFill>
        <p:spPr bwMode="auto">
          <a:xfrm>
            <a:off x="10599938" y="-8878"/>
            <a:ext cx="1592061" cy="125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0417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QUESTIONS.gif">
            <a:extLst>
              <a:ext uri="{FF2B5EF4-FFF2-40B4-BE49-F238E27FC236}">
                <a16:creationId xmlns:a16="http://schemas.microsoft.com/office/drawing/2014/main" id="{16B0EDF4-FB73-4669-A045-1DEE2C19A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222" y="523875"/>
            <a:ext cx="672631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90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146E5-B856-4EA5-AD53-5D06613D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75" y="599242"/>
            <a:ext cx="10396882" cy="1151965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1CC07-13C8-4741-9B92-15CD4ADCC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75" y="818965"/>
            <a:ext cx="10505782" cy="5006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build a system which would be effective in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predicting the protein interactions responsible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genetic diseases. The system must be able to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predict genetic diseases based on symptoms given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 also suggests possible treatment for the predicted diseases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15CB3-4D29-4DA8-9613-A1D43D4EF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51927" y="818965"/>
            <a:ext cx="4840072" cy="3713951"/>
          </a:xfrm>
          <a:prstGeom prst="rect">
            <a:avLst/>
          </a:prstGeom>
        </p:spPr>
      </p:pic>
      <p:pic>
        <p:nvPicPr>
          <p:cNvPr id="6" name="Picture 5" descr="Image result for jyothy institute of technology logo">
            <a:extLst>
              <a:ext uri="{FF2B5EF4-FFF2-40B4-BE49-F238E27FC236}">
                <a16:creationId xmlns:a16="http://schemas.microsoft.com/office/drawing/2014/main" id="{58D02EC1-A4C7-4587-86D3-C51CBF74AB91}"/>
              </a:ext>
            </a:extLst>
          </p:cNvPr>
          <p:cNvPicPr/>
          <p:nvPr/>
        </p:nvPicPr>
        <p:blipFill>
          <a:blip r:embed="rId4"/>
          <a:srcRect l="13333" t="21333" r="17332" b="12000"/>
          <a:stretch>
            <a:fillRect/>
          </a:stretch>
        </p:blipFill>
        <p:spPr bwMode="auto">
          <a:xfrm>
            <a:off x="10599938" y="-26633"/>
            <a:ext cx="1592061" cy="125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5397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348F-CBDD-45E6-8ABE-9F7A1F0F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878" y="756434"/>
            <a:ext cx="8770571" cy="726981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DE4AD-1BB3-46C1-965B-2E8A55F43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Currently genetic disorders are identified using invasive methods which involves collecting tissues sample and analysing it which might be painful.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Many of the researches have come up with different possible solutions but still having its own drawbacks</a:t>
            </a: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Therefore we have come up with a better solution to avoid these drawbacks and propose a better solution.</a:t>
            </a:r>
          </a:p>
          <a:p>
            <a:endParaRPr lang="en-US" dirty="0"/>
          </a:p>
        </p:txBody>
      </p:sp>
      <p:pic>
        <p:nvPicPr>
          <p:cNvPr id="4" name="Picture 3" descr="loading_orange.gif">
            <a:extLst>
              <a:ext uri="{FF2B5EF4-FFF2-40B4-BE49-F238E27FC236}">
                <a16:creationId xmlns:a16="http://schemas.microsoft.com/office/drawing/2014/main" id="{C383E2E6-1803-4DD6-B2B1-BC8AC1EB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1" y="5099304"/>
            <a:ext cx="1905000" cy="1981200"/>
          </a:xfrm>
          <a:prstGeom prst="rect">
            <a:avLst/>
          </a:prstGeom>
        </p:spPr>
      </p:pic>
      <p:pic>
        <p:nvPicPr>
          <p:cNvPr id="5" name="Picture 4" descr="Image result for jyothy institute of technology logo">
            <a:extLst>
              <a:ext uri="{FF2B5EF4-FFF2-40B4-BE49-F238E27FC236}">
                <a16:creationId xmlns:a16="http://schemas.microsoft.com/office/drawing/2014/main" id="{95E7D556-75EE-41A0-8014-954B3F661B59}"/>
              </a:ext>
            </a:extLst>
          </p:cNvPr>
          <p:cNvPicPr/>
          <p:nvPr/>
        </p:nvPicPr>
        <p:blipFill>
          <a:blip r:embed="rId3"/>
          <a:srcRect l="13333" t="21333" r="17332" b="12000"/>
          <a:stretch>
            <a:fillRect/>
          </a:stretch>
        </p:blipFill>
        <p:spPr bwMode="auto">
          <a:xfrm>
            <a:off x="10599938" y="-8878"/>
            <a:ext cx="1592061" cy="125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2167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348F-CBDD-45E6-8ABE-9F7A1F0F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389" y="1125004"/>
            <a:ext cx="8770571" cy="716821"/>
          </a:xfrm>
        </p:spPr>
        <p:txBody>
          <a:bodyPr>
            <a:normAutofit fontScale="90000"/>
          </a:bodyPr>
          <a:lstStyle/>
          <a:p>
            <a:r>
              <a:rPr lang="en-IN" sz="5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DE4AD-1BB3-46C1-965B-2E8A55F43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Disease classification based on protein interaction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		A huge data set having multiple protein interactions and diseases caused by them would be taken as input and  classified using KNN classification having class label as disease name.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Symptoms based disease classification.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		Based on the symptoms ,we are going to classify the diseases and then identify the protein -protein interaction that is responsible for the diseases.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Treatment suggestions based on symptoms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		The possible treatments are for the genetic diseases are identified and the best one would be suggested by the model.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loading_orange.gif">
            <a:extLst>
              <a:ext uri="{FF2B5EF4-FFF2-40B4-BE49-F238E27FC236}">
                <a16:creationId xmlns:a16="http://schemas.microsoft.com/office/drawing/2014/main" id="{ADCEFD98-DA83-4703-AE8D-FF3A5F17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9304"/>
            <a:ext cx="1905000" cy="1981200"/>
          </a:xfrm>
          <a:prstGeom prst="rect">
            <a:avLst/>
          </a:prstGeom>
        </p:spPr>
      </p:pic>
      <p:pic>
        <p:nvPicPr>
          <p:cNvPr id="5" name="Picture 4" descr="Image result for jyothy institute of technology logo">
            <a:extLst>
              <a:ext uri="{FF2B5EF4-FFF2-40B4-BE49-F238E27FC236}">
                <a16:creationId xmlns:a16="http://schemas.microsoft.com/office/drawing/2014/main" id="{3BD53F3E-E1E6-4FCA-8271-ED66C1F872EA}"/>
              </a:ext>
            </a:extLst>
          </p:cNvPr>
          <p:cNvPicPr/>
          <p:nvPr/>
        </p:nvPicPr>
        <p:blipFill>
          <a:blip r:embed="rId3"/>
          <a:srcRect l="13333" t="21333" r="17332" b="12000"/>
          <a:stretch>
            <a:fillRect/>
          </a:stretch>
        </p:blipFill>
        <p:spPr bwMode="auto">
          <a:xfrm>
            <a:off x="10599938" y="-8878"/>
            <a:ext cx="1592061" cy="125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675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B04B-1AD4-432E-85D3-F17D1356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17" y="491107"/>
            <a:ext cx="10018713" cy="1198881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38F3E-3A9A-4065-BBCB-1E2A68416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83" y="1420427"/>
            <a:ext cx="10115252" cy="36082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Basis of Genomics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Structure of DNA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Central dogma of DNA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Mutation that eventually cause for the evolution.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We learnt some core concepts related to genomics.</a:t>
            </a:r>
            <a:endParaRPr lang="en-US" sz="2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0" lvl="3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CE0F7-01FA-42EF-AA22-BDCF2EAC0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67078" y="3769064"/>
            <a:ext cx="3824922" cy="2856547"/>
          </a:xfrm>
          <a:prstGeom prst="rect">
            <a:avLst/>
          </a:prstGeom>
        </p:spPr>
      </p:pic>
      <p:pic>
        <p:nvPicPr>
          <p:cNvPr id="6" name="Picture 5" descr="Image result for jyothy institute of technology logo">
            <a:extLst>
              <a:ext uri="{FF2B5EF4-FFF2-40B4-BE49-F238E27FC236}">
                <a16:creationId xmlns:a16="http://schemas.microsoft.com/office/drawing/2014/main" id="{53188934-5EFD-44F9-BE49-308500BE6B19}"/>
              </a:ext>
            </a:extLst>
          </p:cNvPr>
          <p:cNvPicPr/>
          <p:nvPr/>
        </p:nvPicPr>
        <p:blipFill>
          <a:blip r:embed="rId4"/>
          <a:srcRect l="13333" t="21333" r="17332" b="12000"/>
          <a:stretch>
            <a:fillRect/>
          </a:stretch>
        </p:blipFill>
        <p:spPr bwMode="auto">
          <a:xfrm>
            <a:off x="10599938" y="-8878"/>
            <a:ext cx="1592061" cy="125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4392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B04B-1AD4-432E-85D3-F17D1356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255" y="400186"/>
            <a:ext cx="10018713" cy="1198881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38F3E-3A9A-4065-BBCB-1E2A68416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016" y="850769"/>
            <a:ext cx="10018713" cy="5156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papers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Considering the dataset which consist of protein-protein interaction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and the disease causing protein, these methods are used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in identifying proteins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Neighborhood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 completion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embedding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Blip>
                <a:blip r:embed="rId2"/>
              </a:buBlip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Considering OHMNET algorithm where each protein is different cell eventually causing different tissues behave differently and there by using the same traditional dependent methods  yield wrong result.</a:t>
            </a:r>
          </a:p>
          <a:p>
            <a:pPr marL="1371600" lvl="3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dirty="0"/>
          </a:p>
        </p:txBody>
      </p:sp>
      <p:pic>
        <p:nvPicPr>
          <p:cNvPr id="6" name="Picture 5" descr="ap-tests-english-literature.png">
            <a:extLst>
              <a:ext uri="{FF2B5EF4-FFF2-40B4-BE49-F238E27FC236}">
                <a16:creationId xmlns:a16="http://schemas.microsoft.com/office/drawing/2014/main" id="{A26D18ED-0210-4E3A-8D5A-F4AFF2A23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584" y="1468186"/>
            <a:ext cx="2057400" cy="2743200"/>
          </a:xfrm>
          <a:prstGeom prst="rect">
            <a:avLst/>
          </a:prstGeom>
        </p:spPr>
      </p:pic>
      <p:pic>
        <p:nvPicPr>
          <p:cNvPr id="7" name="Picture 6" descr="Image result for jyothy institute of technology logo">
            <a:extLst>
              <a:ext uri="{FF2B5EF4-FFF2-40B4-BE49-F238E27FC236}">
                <a16:creationId xmlns:a16="http://schemas.microsoft.com/office/drawing/2014/main" id="{5F4FD0CC-EA57-4E25-AE99-FDFD9854132D}"/>
              </a:ext>
            </a:extLst>
          </p:cNvPr>
          <p:cNvPicPr/>
          <p:nvPr/>
        </p:nvPicPr>
        <p:blipFill>
          <a:blip r:embed="rId4"/>
          <a:srcRect l="13333" t="21333" r="17332" b="12000"/>
          <a:stretch>
            <a:fillRect/>
          </a:stretch>
        </p:blipFill>
        <p:spPr bwMode="auto">
          <a:xfrm>
            <a:off x="10599938" y="-8878"/>
            <a:ext cx="1592061" cy="125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888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56C5-B8F8-4C41-AA8E-12E1CF33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99" y="730897"/>
            <a:ext cx="8534400" cy="142344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</a:t>
            </a:r>
            <a:r>
              <a:rPr lang="en-US" sz="5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b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3A6CB-CC4C-445C-AA08-0224CB48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476" y="1135519"/>
            <a:ext cx="11349872" cy="4738541"/>
          </a:xfrm>
        </p:spPr>
        <p:txBody>
          <a:bodyPr/>
          <a:lstStyle/>
          <a:p>
            <a:pPr algn="just">
              <a:buSzPct val="200000"/>
              <a:buFont typeface="Calibri" panose="020F0502020204030204" pitchFamily="34" charset="0"/>
              <a:buChar char="۞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Multiple protein interactions and diseases caused by them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taken as input and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are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modelled using KNN classification and Naïve Bayes having class label as disease name. </a:t>
            </a:r>
          </a:p>
          <a:p>
            <a:pPr algn="just">
              <a:buSzPct val="200000"/>
              <a:buFont typeface="Calibri" panose="020F0502020204030204" pitchFamily="34" charset="0"/>
              <a:buChar char="۞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A dataset consisting of symptoms for diseases would be fed. Based on the symptoms, the diseases are classified.</a:t>
            </a:r>
          </a:p>
          <a:p>
            <a:pPr algn="just">
              <a:buSzPct val="200000"/>
              <a:buFont typeface="Calibri" panose="020F0502020204030204" pitchFamily="34" charset="0"/>
              <a:buChar char="۞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The protein - protein interaction that is responsible for the diseases would be identified. </a:t>
            </a:r>
          </a:p>
          <a:p>
            <a:pPr algn="just">
              <a:buSzPct val="200000"/>
              <a:buFont typeface="Calibri" panose="020F0502020204030204" pitchFamily="34" charset="0"/>
              <a:buChar char="۞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Possible treatments are identified and the best one would be suggested by the model.</a:t>
            </a:r>
          </a:p>
          <a:p>
            <a:pPr marL="0" indent="0" algn="just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693F4-F003-4D24-858D-81D814878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45499" y="4817349"/>
            <a:ext cx="3397645" cy="2314646"/>
          </a:xfrm>
          <a:prstGeom prst="rect">
            <a:avLst/>
          </a:prstGeom>
        </p:spPr>
      </p:pic>
      <p:pic>
        <p:nvPicPr>
          <p:cNvPr id="7" name="Picture 6" descr="Image result for jyothy institute of technology logo">
            <a:extLst>
              <a:ext uri="{FF2B5EF4-FFF2-40B4-BE49-F238E27FC236}">
                <a16:creationId xmlns:a16="http://schemas.microsoft.com/office/drawing/2014/main" id="{54168674-4A15-4E71-8D0D-FC3410889EF0}"/>
              </a:ext>
            </a:extLst>
          </p:cNvPr>
          <p:cNvPicPr/>
          <p:nvPr/>
        </p:nvPicPr>
        <p:blipFill>
          <a:blip r:embed="rId4"/>
          <a:srcRect l="13333" t="21333" r="17332" b="12000"/>
          <a:stretch>
            <a:fillRect/>
          </a:stretch>
        </p:blipFill>
        <p:spPr bwMode="auto">
          <a:xfrm>
            <a:off x="10599938" y="-8878"/>
            <a:ext cx="1592061" cy="125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994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300B19E-2B1C-46C9-B0D8-41366C312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31882"/>
            <a:ext cx="9720072" cy="725864"/>
          </a:xfrm>
        </p:spPr>
        <p:txBody>
          <a:bodyPr>
            <a:no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0D5D-0170-4187-A497-D12162595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5350" y="1242873"/>
            <a:ext cx="4754880" cy="4515439"/>
          </a:xfrm>
        </p:spPr>
        <p:txBody>
          <a:bodyPr>
            <a:normAutofit fontScale="92500" lnSpcReduction="10000"/>
          </a:bodyPr>
          <a:lstStyle/>
          <a:p>
            <a:pPr>
              <a:buSzPct val="175000"/>
              <a:buBlip>
                <a:blip r:embed="rId2"/>
              </a:buBlip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Carcinoma</a:t>
            </a:r>
          </a:p>
          <a:p>
            <a:pPr>
              <a:buSzPct val="175000"/>
              <a:buBlip>
                <a:blip r:embed="rId2"/>
              </a:buBlip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Neoplasm			   	</a:t>
            </a:r>
          </a:p>
          <a:p>
            <a:pPr>
              <a:buSzPct val="175000"/>
              <a:buBlip>
                <a:blip r:embed="rId2"/>
              </a:buBlip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Squamous cell neoplasm	                </a:t>
            </a:r>
          </a:p>
          <a:p>
            <a:pPr>
              <a:buSzPct val="175000"/>
              <a:buBlip>
                <a:blip r:embed="rId2"/>
              </a:buBlip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Ovarian diseases	</a:t>
            </a:r>
          </a:p>
          <a:p>
            <a:pPr>
              <a:buSzPct val="175000"/>
              <a:buBlip>
                <a:blip r:embed="rId2"/>
              </a:buBlip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Liver carcinoma		                </a:t>
            </a:r>
          </a:p>
          <a:p>
            <a:pPr>
              <a:buSzPct val="175000"/>
              <a:buBlip>
                <a:blip r:embed="rId2"/>
              </a:buBlip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IGA			</a:t>
            </a:r>
          </a:p>
          <a:p>
            <a:pPr>
              <a:buSzPct val="175000"/>
              <a:buBlip>
                <a:blip r:embed="rId2"/>
              </a:buBlip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Obesity			                </a:t>
            </a:r>
          </a:p>
          <a:p>
            <a:pPr>
              <a:buSzPct val="175000"/>
              <a:buBlip>
                <a:blip r:embed="rId2"/>
              </a:buBlip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Autistic Disorder	</a:t>
            </a:r>
          </a:p>
          <a:p>
            <a:pPr>
              <a:buSzPct val="175000"/>
              <a:buBlip>
                <a:blip r:embed="rId2"/>
              </a:buBlip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Kidney Failure			</a:t>
            </a:r>
          </a:p>
          <a:p>
            <a:pPr>
              <a:buSzPct val="175000"/>
              <a:buBlip>
                <a:blip r:embed="rId2"/>
              </a:buBlip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Brain neoplasm	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E0A93-DFAB-422A-A69C-79D58AC24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9319" y="1257746"/>
            <a:ext cx="4754880" cy="4600280"/>
          </a:xfrm>
        </p:spPr>
        <p:txBody>
          <a:bodyPr>
            <a:noAutofit/>
          </a:bodyPr>
          <a:lstStyle/>
          <a:p>
            <a:pPr>
              <a:buSzPct val="175000"/>
              <a:buBlip>
                <a:blip r:embed="rId2"/>
              </a:buBlip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Stomach neoplasm</a:t>
            </a:r>
          </a:p>
          <a:p>
            <a:pPr>
              <a:buSzPct val="175000"/>
              <a:buBlip>
                <a:blip r:embed="rId2"/>
              </a:buBlip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prostatic neoplasm</a:t>
            </a:r>
          </a:p>
          <a:p>
            <a:pPr>
              <a:buSzPct val="175000"/>
              <a:buBlip>
                <a:blip r:embed="rId2"/>
              </a:buBlip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Lymphoma</a:t>
            </a:r>
          </a:p>
          <a:p>
            <a:pPr>
              <a:buSzPct val="175000"/>
              <a:buBlip>
                <a:blip r:embed="rId2"/>
              </a:buBlip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heart diseases</a:t>
            </a:r>
          </a:p>
          <a:p>
            <a:pPr>
              <a:buSzPct val="175000"/>
              <a:buBlip>
                <a:blip r:embed="rId2"/>
              </a:buBlip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Schizophrenia</a:t>
            </a:r>
          </a:p>
          <a:p>
            <a:pPr>
              <a:buSzPct val="175000"/>
              <a:buBlip>
                <a:blip r:embed="rId2"/>
              </a:buBlip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Rheumatoid Arthritis</a:t>
            </a:r>
          </a:p>
          <a:p>
            <a:pPr>
              <a:buSzPct val="175000"/>
              <a:buBlip>
                <a:blip r:embed="rId2"/>
              </a:buBlip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Adenoid Cystic Carcinoma</a:t>
            </a:r>
          </a:p>
          <a:p>
            <a:pPr>
              <a:buSzPct val="175000"/>
              <a:buBlip>
                <a:blip r:embed="rId2"/>
              </a:buBlip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salivary gland neoplasm</a:t>
            </a:r>
          </a:p>
          <a:p>
            <a:pPr>
              <a:buSzPct val="175000"/>
              <a:buBlip>
                <a:blip r:embed="rId2"/>
              </a:buBlip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Diabetic Mellitus</a:t>
            </a:r>
          </a:p>
          <a:p>
            <a:pPr>
              <a:buSzPct val="175000"/>
              <a:buBlip>
                <a:blip r:embed="rId2"/>
              </a:buBlip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Peripheral neuropathy 	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E14532-FCBE-49AF-ADD9-38CEEFE4C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11356" y="1300075"/>
            <a:ext cx="3177163" cy="2454359"/>
          </a:xfrm>
          <a:prstGeom prst="rect">
            <a:avLst/>
          </a:prstGeom>
        </p:spPr>
      </p:pic>
      <p:pic>
        <p:nvPicPr>
          <p:cNvPr id="11" name="Picture 10" descr="Image result for jyothy institute of technology logo">
            <a:extLst>
              <a:ext uri="{FF2B5EF4-FFF2-40B4-BE49-F238E27FC236}">
                <a16:creationId xmlns:a16="http://schemas.microsoft.com/office/drawing/2014/main" id="{AA5559B8-248B-4A0B-8148-0EBAFA6E1F4C}"/>
              </a:ext>
            </a:extLst>
          </p:cNvPr>
          <p:cNvPicPr/>
          <p:nvPr/>
        </p:nvPicPr>
        <p:blipFill>
          <a:blip r:embed="rId5"/>
          <a:srcRect l="13333" t="21333" r="17332" b="12000"/>
          <a:stretch>
            <a:fillRect/>
          </a:stretch>
        </p:blipFill>
        <p:spPr bwMode="auto">
          <a:xfrm>
            <a:off x="10599938" y="-8878"/>
            <a:ext cx="1592061" cy="125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651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447</TotalTime>
  <Words>981</Words>
  <Application>Microsoft Office PowerPoint</Application>
  <PresentationFormat>Widescreen</PresentationFormat>
  <Paragraphs>136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Black</vt:lpstr>
      <vt:lpstr>Bahnschrift SemiBold SemiConden</vt:lpstr>
      <vt:lpstr>Calibri</vt:lpstr>
      <vt:lpstr>Calibri Light</vt:lpstr>
      <vt:lpstr>Impact</vt:lpstr>
      <vt:lpstr>Times New Roman</vt:lpstr>
      <vt:lpstr>Wingdings</vt:lpstr>
      <vt:lpstr>Main Event</vt:lpstr>
      <vt:lpstr>Retrospect</vt:lpstr>
      <vt:lpstr>ROBO DOC</vt:lpstr>
      <vt:lpstr>      CONTENTS </vt:lpstr>
      <vt:lpstr>Aim</vt:lpstr>
      <vt:lpstr>Abstract </vt:lpstr>
      <vt:lpstr>Abstract </vt:lpstr>
      <vt:lpstr>Literature Survey</vt:lpstr>
      <vt:lpstr>Literature Survey</vt:lpstr>
      <vt:lpstr>               Methodology  </vt:lpstr>
      <vt:lpstr>Diseases</vt:lpstr>
      <vt:lpstr>Data</vt:lpstr>
      <vt:lpstr>Flow chart</vt:lpstr>
      <vt:lpstr>        ALGORITHMS</vt:lpstr>
      <vt:lpstr>   OUTCOME</vt:lpstr>
      <vt:lpstr>OUTCOME</vt:lpstr>
      <vt:lpstr> Applications and Advantages</vt:lpstr>
      <vt:lpstr> Conclusion &amp; Future work </vt:lpstr>
      <vt:lpstr>User Interface</vt:lpstr>
      <vt:lpstr>User Interface</vt:lpstr>
      <vt:lpstr>  Bibliography  </vt:lpstr>
      <vt:lpstr>Bibliography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 DOC</dc:title>
  <dc:creator>joshiharipriya8@gmail.com</dc:creator>
  <cp:lastModifiedBy>joshiharipriya8@gmail.com</cp:lastModifiedBy>
  <cp:revision>66</cp:revision>
  <dcterms:created xsi:type="dcterms:W3CDTF">2020-03-17T17:19:32Z</dcterms:created>
  <dcterms:modified xsi:type="dcterms:W3CDTF">2020-05-08T13:20:49Z</dcterms:modified>
</cp:coreProperties>
</file>